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3"/>
  </p:notesMasterIdLst>
  <p:handoutMasterIdLst>
    <p:handoutMasterId r:id="rId44"/>
  </p:handoutMasterIdLst>
  <p:sldIdLst>
    <p:sldId id="849" r:id="rId5"/>
    <p:sldId id="831" r:id="rId6"/>
    <p:sldId id="905" r:id="rId7"/>
    <p:sldId id="946" r:id="rId8"/>
    <p:sldId id="907" r:id="rId9"/>
    <p:sldId id="947" r:id="rId10"/>
    <p:sldId id="901" r:id="rId11"/>
    <p:sldId id="928" r:id="rId12"/>
    <p:sldId id="930" r:id="rId13"/>
    <p:sldId id="923" r:id="rId14"/>
    <p:sldId id="937" r:id="rId15"/>
    <p:sldId id="932" r:id="rId16"/>
    <p:sldId id="903" r:id="rId17"/>
    <p:sldId id="920" r:id="rId18"/>
    <p:sldId id="921" r:id="rId19"/>
    <p:sldId id="908" r:id="rId20"/>
    <p:sldId id="909" r:id="rId21"/>
    <p:sldId id="910" r:id="rId22"/>
    <p:sldId id="912" r:id="rId23"/>
    <p:sldId id="913" r:id="rId24"/>
    <p:sldId id="914" r:id="rId25"/>
    <p:sldId id="911" r:id="rId26"/>
    <p:sldId id="924" r:id="rId27"/>
    <p:sldId id="944" r:id="rId28"/>
    <p:sldId id="945" r:id="rId29"/>
    <p:sldId id="925" r:id="rId30"/>
    <p:sldId id="943" r:id="rId31"/>
    <p:sldId id="939" r:id="rId32"/>
    <p:sldId id="940" r:id="rId33"/>
    <p:sldId id="941" r:id="rId34"/>
    <p:sldId id="942" r:id="rId35"/>
    <p:sldId id="948" r:id="rId36"/>
    <p:sldId id="949" r:id="rId37"/>
    <p:sldId id="934" r:id="rId38"/>
    <p:sldId id="935" r:id="rId39"/>
    <p:sldId id="936" r:id="rId40"/>
    <p:sldId id="917" r:id="rId41"/>
    <p:sldId id="92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114D"/>
    <a:srgbClr val="E26FA9"/>
    <a:srgbClr val="CC0066"/>
    <a:srgbClr val="38507C"/>
    <a:srgbClr val="086072"/>
    <a:srgbClr val="336699"/>
    <a:srgbClr val="69115F"/>
    <a:srgbClr val="E96C1F"/>
    <a:srgbClr val="2657E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5326" autoAdjust="0"/>
  </p:normalViewPr>
  <p:slideViewPr>
    <p:cSldViewPr snapToGrid="0">
      <p:cViewPr varScale="1">
        <p:scale>
          <a:sx n="83" d="100"/>
          <a:sy n="83" d="100"/>
        </p:scale>
        <p:origin x="197" y="77"/>
      </p:cViewPr>
      <p:guideLst>
        <p:guide orient="horz" pos="2160"/>
        <p:guide pos="3840"/>
      </p:guideLst>
    </p:cSldViewPr>
  </p:slideViewPr>
  <p:outlineViewPr>
    <p:cViewPr>
      <p:scale>
        <a:sx n="33" d="100"/>
        <a:sy n="33" d="100"/>
      </p:scale>
      <p:origin x="0" y="-4248"/>
    </p:cViewPr>
  </p:outlineViewPr>
  <p:notesTextViewPr>
    <p:cViewPr>
      <p:scale>
        <a:sx n="150" d="100"/>
        <a:sy n="150" d="100"/>
      </p:scale>
      <p:origin x="0" y="0"/>
    </p:cViewPr>
  </p:notesTextViewPr>
  <p:sorterViewPr>
    <p:cViewPr>
      <p:scale>
        <a:sx n="75" d="100"/>
        <a:sy n="75" d="100"/>
      </p:scale>
      <p:origin x="0" y="0"/>
    </p:cViewPr>
  </p:sorterViewPr>
  <p:notesViewPr>
    <p:cSldViewPr snapToGrid="0">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FDB985-8404-473A-A297-1E33D8BC29AD}" type="datetimeFigureOut">
              <a:rPr lang="en-US" smtClean="0"/>
              <a:pPr/>
              <a:t>11/9/2024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2B8ED-2479-4BFE-A0EA-F4DF447902E2}" type="slidenum">
              <a:rPr lang="en-US" smtClean="0"/>
              <a:pPr/>
              <a:t>‹#›</a:t>
            </a:fld>
            <a:endParaRPr lang="en-US" dirty="0"/>
          </a:p>
        </p:txBody>
      </p:sp>
    </p:spTree>
    <p:extLst>
      <p:ext uri="{BB962C8B-B14F-4D97-AF65-F5344CB8AC3E}">
        <p14:creationId xmlns:p14="http://schemas.microsoft.com/office/powerpoint/2010/main" val="28699783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5CDB-4198-450F-B6D3-048A14B96D4C}" type="datetimeFigureOut">
              <a:rPr lang="en-IN" smtClean="0"/>
              <a:pPr/>
              <a:t>09-11-2024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4008-3433-43AD-8483-BD8A804A264A}" type="slidenum">
              <a:rPr lang="en-IN" smtClean="0"/>
              <a:pPr/>
              <a:t>‹#›</a:t>
            </a:fld>
            <a:endParaRPr lang="en-IN" dirty="0"/>
          </a:p>
        </p:txBody>
      </p:sp>
    </p:spTree>
    <p:extLst>
      <p:ext uri="{BB962C8B-B14F-4D97-AF65-F5344CB8AC3E}">
        <p14:creationId xmlns:p14="http://schemas.microsoft.com/office/powerpoint/2010/main" val="38727393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253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9296400" y="136524"/>
            <a:ext cx="2743200"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endParaRPr lang="en-US" dirty="0"/>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959" y="6165099"/>
            <a:ext cx="1935479" cy="618068"/>
          </a:xfrm>
          <a:prstGeom prst="rect">
            <a:avLst/>
          </a:prstGeom>
        </p:spPr>
      </p:pic>
      <p:sp>
        <p:nvSpPr>
          <p:cNvPr id="10" name="Slide Number Placeholder 5">
            <a:extLst>
              <a:ext uri="{FF2B5EF4-FFF2-40B4-BE49-F238E27FC236}">
                <a16:creationId xmlns:a16="http://schemas.microsoft.com/office/drawing/2014/main" id="{8364B7AC-E253-9811-FEED-8FD6A00863ED}"/>
              </a:ext>
            </a:extLst>
          </p:cNvPr>
          <p:cNvSpPr txBox="1">
            <a:spLocks/>
          </p:cNvSpPr>
          <p:nvPr userDrawn="1"/>
        </p:nvSpPr>
        <p:spPr>
          <a:xfrm>
            <a:off x="11425560" y="6356351"/>
            <a:ext cx="614039" cy="365125"/>
          </a:xfrm>
          <a:prstGeom prst="rect">
            <a:avLst/>
          </a:prstGeom>
        </p:spPr>
        <p:txBody>
          <a:bodyPr/>
          <a:lstStyle>
            <a:defPPr>
              <a:defRPr lang="en-US"/>
            </a:defPPr>
            <a:lvl1pPr marL="0" algn="l" defTabSz="914400" rtl="0" eaLnBrk="1" latinLnBrk="0" hangingPunct="1">
              <a:defRPr sz="20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123sashank321/Anamolies_Detection_in_Crop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sites.google.com/view/anamolies-detection-in-crops/hom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file:///T:\.SASHANK%20PERSONAL\AMRITA\SEM7\DL_7\project\datasets\archive\Healthy\healthy%20(2).jpeg" TargetMode="External"/><Relationship Id="rId7" Type="http://schemas.openxmlformats.org/officeDocument/2006/relationships/image" Target="NULL"/><Relationship Id="rId2" Type="http://schemas.openxmlformats.org/officeDocument/2006/relationships/hyperlink" Target="file:///T:\.SASHANK%20PERSONAL\AMRITA\SEM7\DL_7\project\datasets\drive-download-20240812T042342Z-001\unhealthy\IMG_20230222_094551122.jp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NUL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NULL"/><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slide" Target="slide2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mailto:mAP@0.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compag.2023.107961" TargetMode="External"/><Relationship Id="rId7" Type="http://schemas.openxmlformats.org/officeDocument/2006/relationships/hyperlink" Target="https://doi.org/10.3390/drones6090230" TargetMode="External"/><Relationship Id="rId2" Type="http://schemas.openxmlformats.org/officeDocument/2006/relationships/hyperlink" Target="https://doi.org/10.1016/j.eswa.2024.123210" TargetMode="External"/><Relationship Id="rId1" Type="http://schemas.openxmlformats.org/officeDocument/2006/relationships/slideLayout" Target="../slideLayouts/slideLayout2.xml"/><Relationship Id="rId6" Type="http://schemas.openxmlformats.org/officeDocument/2006/relationships/hyperlink" Target="https://doi.org/10.3389/fpls.2024.1355941" TargetMode="External"/><Relationship Id="rId5" Type="http://schemas.openxmlformats.org/officeDocument/2006/relationships/hyperlink" Target="https://doi.org/10.1016/j.ecoinf.2023.102217" TargetMode="External"/><Relationship Id="rId4" Type="http://schemas.openxmlformats.org/officeDocument/2006/relationships/hyperlink" Target="https://doi.org/10.3390/iot502001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compag.2023.107961" TargetMode="External"/><Relationship Id="rId7" Type="http://schemas.openxmlformats.org/officeDocument/2006/relationships/hyperlink" Target="https://doi.org/10.3390/drones6090230" TargetMode="External"/><Relationship Id="rId2" Type="http://schemas.openxmlformats.org/officeDocument/2006/relationships/hyperlink" Target="https://doi.org/10.1016/j.eswa.2024.123210" TargetMode="External"/><Relationship Id="rId1" Type="http://schemas.openxmlformats.org/officeDocument/2006/relationships/slideLayout" Target="../slideLayouts/slideLayout2.xml"/><Relationship Id="rId6" Type="http://schemas.openxmlformats.org/officeDocument/2006/relationships/hyperlink" Target="https://doi.org/10.3389/fpls.2024.1355941" TargetMode="External"/><Relationship Id="rId5" Type="http://schemas.openxmlformats.org/officeDocument/2006/relationships/hyperlink" Target="https://doi.org/10.1016/j.ecoinf.2023.102217" TargetMode="External"/><Relationship Id="rId4" Type="http://schemas.openxmlformats.org/officeDocument/2006/relationships/hyperlink" Target="https://doi.org/10.3390/iot502001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png"/><Relationship Id="rId7" Type="http://schemas.openxmlformats.org/officeDocument/2006/relationships/slide" Target="slide12.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2372799" y="113360"/>
            <a:ext cx="7446402" cy="1122276"/>
          </a:xfrm>
        </p:spPr>
        <p:txBody>
          <a:bodyPr>
            <a:normAutofit fontScale="90000"/>
          </a:bodyPr>
          <a:lstStyle/>
          <a:p>
            <a:pPr>
              <a:lnSpc>
                <a:spcPct val="100000"/>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Anomalies detection in crop health and creating a custom flight path.</a:t>
            </a:r>
            <a:endParaRPr lang="en-IN" sz="3600" b="1" dirty="0"/>
          </a:p>
        </p:txBody>
      </p:sp>
      <p:sp>
        <p:nvSpPr>
          <p:cNvPr id="3" name="TextBox 14">
            <a:extLst>
              <a:ext uri="{FF2B5EF4-FFF2-40B4-BE49-F238E27FC236}">
                <a16:creationId xmlns:a16="http://schemas.microsoft.com/office/drawing/2014/main" id="{05820C93-91AA-8278-C5E4-ED8E5FCF5229}"/>
              </a:ext>
            </a:extLst>
          </p:cNvPr>
          <p:cNvSpPr txBox="1"/>
          <p:nvPr/>
        </p:nvSpPr>
        <p:spPr>
          <a:xfrm>
            <a:off x="4535676" y="3176113"/>
            <a:ext cx="23622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800" dirty="0">
                <a:solidFill>
                  <a:srgbClr val="000000"/>
                </a:solidFill>
                <a:latin typeface="Times New Roman"/>
                <a:ea typeface="Times New Roman"/>
                <a:cs typeface="Times New Roman"/>
                <a:sym typeface="Times New Roman"/>
              </a:rPr>
              <a:t>CB.EN.U4AEE21034</a:t>
            </a:r>
          </a:p>
          <a:p>
            <a:pPr algn="ctr">
              <a:defRPr/>
            </a:pPr>
            <a:r>
              <a:rPr lang="en-US" sz="1800" dirty="0">
                <a:solidFill>
                  <a:srgbClr val="000000"/>
                </a:solidFill>
                <a:latin typeface="Times New Roman"/>
                <a:ea typeface="Times New Roman"/>
                <a:cs typeface="Times New Roman"/>
                <a:sym typeface="Times New Roman"/>
              </a:rPr>
              <a:t>Erukala Sashank</a:t>
            </a:r>
          </a:p>
        </p:txBody>
      </p:sp>
      <p:sp>
        <p:nvSpPr>
          <p:cNvPr id="9" name="TextBox 9">
            <a:extLst>
              <a:ext uri="{FF2B5EF4-FFF2-40B4-BE49-F238E27FC236}">
                <a16:creationId xmlns:a16="http://schemas.microsoft.com/office/drawing/2014/main" id="{06F4F9EA-F74A-C4EB-F105-783EADEA4E70}"/>
              </a:ext>
            </a:extLst>
          </p:cNvPr>
          <p:cNvSpPr txBox="1"/>
          <p:nvPr/>
        </p:nvSpPr>
        <p:spPr>
          <a:xfrm>
            <a:off x="410201" y="4300724"/>
            <a:ext cx="10955821" cy="6155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rgbClr val="B6114D"/>
                </a:solidFill>
                <a:latin typeface="Times New Roman Bold"/>
                <a:ea typeface="Times New Roman Bold"/>
                <a:cs typeface="Times New Roman Bold"/>
                <a:sym typeface="Times New Roman Bold"/>
              </a:rPr>
              <a:t>Git hub URL: </a:t>
            </a:r>
            <a:r>
              <a:rPr lang="en-US" sz="2000" dirty="0">
                <a:solidFill>
                  <a:srgbClr val="B6114D"/>
                </a:solidFill>
                <a:latin typeface="Times New Roman Bold"/>
                <a:ea typeface="Times New Roman Bold"/>
                <a:cs typeface="Times New Roman Bold"/>
                <a:sym typeface="Times New Roman Bold"/>
                <a:hlinkClick r:id="rId3"/>
              </a:rPr>
              <a:t>https://github.com/123sashank321/Anamolies_Detection_in_Crops</a:t>
            </a:r>
            <a:endParaRPr lang="en-US" sz="2000" dirty="0">
              <a:solidFill>
                <a:srgbClr val="B6114D"/>
              </a:solidFill>
              <a:latin typeface="Times New Roman Bold"/>
              <a:ea typeface="Times New Roman Bold"/>
              <a:cs typeface="Times New Roman Bold"/>
              <a:sym typeface="Times New Roman Bold"/>
            </a:endParaRPr>
          </a:p>
          <a:p>
            <a:pPr algn="ctr"/>
            <a:r>
              <a:rPr lang="en-US" sz="2000" dirty="0" err="1">
                <a:solidFill>
                  <a:srgbClr val="B6114D"/>
                </a:solidFill>
                <a:latin typeface="Times New Roman Bold"/>
                <a:ea typeface="Times New Roman Bold"/>
                <a:cs typeface="Times New Roman Bold"/>
                <a:sym typeface="Times New Roman Bold"/>
              </a:rPr>
              <a:t>Sites.google</a:t>
            </a:r>
            <a:r>
              <a:rPr lang="en-US" sz="2000" dirty="0">
                <a:solidFill>
                  <a:srgbClr val="B6114D"/>
                </a:solidFill>
                <a:latin typeface="Times New Roman Bold"/>
                <a:ea typeface="Times New Roman Bold"/>
                <a:cs typeface="Times New Roman Bold"/>
                <a:sym typeface="Times New Roman Bold"/>
              </a:rPr>
              <a:t> : </a:t>
            </a:r>
            <a:r>
              <a:rPr lang="en-US" sz="2000" dirty="0">
                <a:solidFill>
                  <a:srgbClr val="B6114D"/>
                </a:solidFill>
                <a:latin typeface="Times New Roman Bold"/>
                <a:ea typeface="Times New Roman Bold"/>
                <a:cs typeface="Times New Roman Bold"/>
                <a:sym typeface="Times New Roman Bold"/>
                <a:hlinkClick r:id="rId4"/>
              </a:rPr>
              <a:t>https://sites.google.com/view/anamolies-detection-in-crops/home</a:t>
            </a:r>
            <a:endParaRPr lang="en-US" sz="2000" dirty="0">
              <a:solidFill>
                <a:srgbClr val="B6114D"/>
              </a:solidFill>
              <a:latin typeface="Times New Roman Bold"/>
              <a:ea typeface="Times New Roman Bold"/>
              <a:cs typeface="Times New Roman Bold"/>
              <a:sym typeface="Times New Roman Bold"/>
            </a:endParaRPr>
          </a:p>
        </p:txBody>
      </p:sp>
      <p:sp>
        <p:nvSpPr>
          <p:cNvPr id="10" name="TextBox 11">
            <a:extLst>
              <a:ext uri="{FF2B5EF4-FFF2-40B4-BE49-F238E27FC236}">
                <a16:creationId xmlns:a16="http://schemas.microsoft.com/office/drawing/2014/main" id="{4D2B317C-CD51-A8D4-EF75-7F64CE5E5110}"/>
              </a:ext>
            </a:extLst>
          </p:cNvPr>
          <p:cNvSpPr txBox="1"/>
          <p:nvPr/>
        </p:nvSpPr>
        <p:spPr>
          <a:xfrm>
            <a:off x="3238236" y="4903833"/>
            <a:ext cx="6218952" cy="110799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C00000"/>
                </a:solidFill>
                <a:latin typeface="Times New Roman Bold"/>
                <a:ea typeface="Times New Roman Bold"/>
                <a:cs typeface="Times New Roman Bold"/>
                <a:sym typeface="Times New Roman Bold"/>
              </a:rPr>
              <a:t>Professor	  :  </a:t>
            </a:r>
            <a:r>
              <a:rPr lang="en-US" sz="2400" dirty="0">
                <a:latin typeface="Times New Roman Bold"/>
                <a:ea typeface="Times New Roman Bold"/>
                <a:cs typeface="Times New Roman Bold"/>
                <a:sym typeface="Times New Roman Bold"/>
              </a:rPr>
              <a:t>Dr.</a:t>
            </a:r>
            <a:r>
              <a:rPr lang="en-US" sz="2400" dirty="0">
                <a:solidFill>
                  <a:srgbClr val="C00000"/>
                </a:solidFill>
                <a:latin typeface="Times New Roman Bold"/>
                <a:ea typeface="Times New Roman Bold"/>
                <a:cs typeface="Times New Roman Bold"/>
                <a:sym typeface="Times New Roman Bold"/>
              </a:rPr>
              <a:t> </a:t>
            </a:r>
            <a:r>
              <a:rPr lang="en-US" sz="2400" b="1" dirty="0">
                <a:latin typeface="Times New Roman Bold"/>
                <a:ea typeface="Times New Roman Bold"/>
                <a:cs typeface="Times New Roman Bold"/>
                <a:sym typeface="Times New Roman Bold"/>
              </a:rPr>
              <a:t>T Senthil Kumar(CSE)</a:t>
            </a:r>
          </a:p>
          <a:p>
            <a:r>
              <a:rPr lang="en-US" sz="2400" b="1" dirty="0">
                <a:solidFill>
                  <a:srgbClr val="C00000"/>
                </a:solidFill>
                <a:latin typeface="Times New Roman Bold"/>
                <a:ea typeface="Times New Roman Bold"/>
                <a:cs typeface="Times New Roman Bold"/>
                <a:sym typeface="Times New Roman Bold"/>
              </a:rPr>
              <a:t>Collaborator</a:t>
            </a:r>
            <a:r>
              <a:rPr lang="en-US" sz="2400" b="1" dirty="0">
                <a:latin typeface="Times New Roman Bold"/>
                <a:ea typeface="Times New Roman Bold"/>
                <a:cs typeface="Times New Roman Bold"/>
                <a:sym typeface="Times New Roman Bold"/>
              </a:rPr>
              <a:t>    </a:t>
            </a:r>
            <a:r>
              <a:rPr lang="en-US" sz="2400" b="1" dirty="0">
                <a:solidFill>
                  <a:srgbClr val="C00000"/>
                </a:solidFill>
                <a:latin typeface="Times New Roman Bold"/>
                <a:ea typeface="Times New Roman Bold"/>
                <a:cs typeface="Times New Roman Bold"/>
                <a:sym typeface="Times New Roman Bold"/>
              </a:rPr>
              <a:t>:</a:t>
            </a:r>
            <a:r>
              <a:rPr lang="en-US" sz="2400" b="1" dirty="0">
                <a:latin typeface="Times New Roman Bold"/>
                <a:ea typeface="Times New Roman Bold"/>
                <a:cs typeface="Times New Roman Bold"/>
                <a:sym typeface="Times New Roman Bold"/>
              </a:rPr>
              <a:t>   Mr. Adarsh (Sky –X)</a:t>
            </a:r>
          </a:p>
          <a:p>
            <a:r>
              <a:rPr lang="en-US" sz="2400" b="1" dirty="0">
                <a:solidFill>
                  <a:srgbClr val="C00000"/>
                </a:solidFill>
                <a:latin typeface="Times New Roman Bold"/>
                <a:ea typeface="Times New Roman Bold"/>
                <a:cs typeface="Times New Roman Bold"/>
                <a:sym typeface="Times New Roman Bold"/>
              </a:rPr>
              <a:t>Professor 	   :</a:t>
            </a:r>
            <a:r>
              <a:rPr lang="en-US" sz="2400" b="1" dirty="0">
                <a:latin typeface="Times New Roman Bold"/>
                <a:ea typeface="Times New Roman Bold"/>
                <a:cs typeface="Times New Roman Bold"/>
                <a:sym typeface="Times New Roman Bold"/>
              </a:rPr>
              <a:t>  S </a:t>
            </a:r>
            <a:r>
              <a:rPr lang="en-US" sz="2400" b="1" dirty="0" err="1">
                <a:latin typeface="Times New Roman Bold"/>
                <a:ea typeface="Times New Roman Bold"/>
                <a:cs typeface="Times New Roman Bold"/>
                <a:sym typeface="Times New Roman Bold"/>
              </a:rPr>
              <a:t>Thangeswari</a:t>
            </a:r>
            <a:endParaRPr lang="en-US" sz="2400" b="1" dirty="0">
              <a:latin typeface="Times New Roman Bold"/>
              <a:ea typeface="Times New Roman Bold"/>
              <a:cs typeface="Times New Roman Bold"/>
              <a:sym typeface="Times New Roman Bold"/>
            </a:endParaRPr>
          </a:p>
        </p:txBody>
      </p:sp>
      <p:pic>
        <p:nvPicPr>
          <p:cNvPr id="5" name="Picture 4">
            <a:extLst>
              <a:ext uri="{FF2B5EF4-FFF2-40B4-BE49-F238E27FC236}">
                <a16:creationId xmlns:a16="http://schemas.microsoft.com/office/drawing/2014/main" id="{4257351B-81C0-F594-E435-A9F9BB8FF2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840" y="1400169"/>
            <a:ext cx="1261872" cy="1618488"/>
          </a:xfrm>
          <a:prstGeom prst="rect">
            <a:avLst/>
          </a:prstGeom>
        </p:spPr>
      </p:pic>
      <p:sp>
        <p:nvSpPr>
          <p:cNvPr id="7" name="TextBox 6">
            <a:extLst>
              <a:ext uri="{FF2B5EF4-FFF2-40B4-BE49-F238E27FC236}">
                <a16:creationId xmlns:a16="http://schemas.microsoft.com/office/drawing/2014/main" id="{0D11F339-4B49-99AE-88C1-D69459013285}"/>
              </a:ext>
            </a:extLst>
          </p:cNvPr>
          <p:cNvSpPr txBox="1"/>
          <p:nvPr/>
        </p:nvSpPr>
        <p:spPr>
          <a:xfrm>
            <a:off x="2668776" y="3801101"/>
            <a:ext cx="6096000" cy="461665"/>
          </a:xfrm>
          <a:prstGeom prst="rect">
            <a:avLst/>
          </a:prstGeom>
          <a:noFill/>
        </p:spPr>
        <p:txBody>
          <a:bodyPr wrap="square">
            <a:spAutoFit/>
          </a:bodyPr>
          <a:lstStyle/>
          <a:p>
            <a:pPr algn="ctr">
              <a:defRPr/>
            </a:pPr>
            <a:r>
              <a:rPr lang="en-US" sz="2400" dirty="0">
                <a:solidFill>
                  <a:srgbClr val="B6114D"/>
                </a:solidFill>
                <a:latin typeface="Times New Roman"/>
                <a:ea typeface="Times New Roman"/>
                <a:cs typeface="Times New Roman"/>
                <a:sym typeface="Times New Roman"/>
              </a:rPr>
              <a:t>Case Study Review-3.2</a:t>
            </a:r>
          </a:p>
        </p:txBody>
      </p:sp>
    </p:spTree>
    <p:extLst>
      <p:ext uri="{BB962C8B-B14F-4D97-AF65-F5344CB8AC3E}">
        <p14:creationId xmlns:p14="http://schemas.microsoft.com/office/powerpoint/2010/main" val="40011349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F4B2-A1B4-3A69-7166-40FF5DF50C17}"/>
              </a:ext>
            </a:extLst>
          </p:cNvPr>
          <p:cNvSpPr>
            <a:spLocks noGrp="1"/>
          </p:cNvSpPr>
          <p:nvPr>
            <p:ph type="title"/>
          </p:nvPr>
        </p:nvSpPr>
        <p:spPr>
          <a:xfrm>
            <a:off x="488373" y="82328"/>
            <a:ext cx="7183538"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Algorithm Explanation</a:t>
            </a:r>
          </a:p>
        </p:txBody>
      </p:sp>
      <p:sp>
        <p:nvSpPr>
          <p:cNvPr id="4" name="TextBox 3">
            <a:extLst>
              <a:ext uri="{FF2B5EF4-FFF2-40B4-BE49-F238E27FC236}">
                <a16:creationId xmlns:a16="http://schemas.microsoft.com/office/drawing/2014/main" id="{750EFC83-B263-82BD-B7C8-0E7AD3CC2C48}"/>
              </a:ext>
            </a:extLst>
          </p:cNvPr>
          <p:cNvSpPr txBox="1"/>
          <p:nvPr/>
        </p:nvSpPr>
        <p:spPr>
          <a:xfrm>
            <a:off x="719282" y="751344"/>
            <a:ext cx="9763991" cy="5324535"/>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1. Initialize </a:t>
            </a:r>
            <a:r>
              <a:rPr lang="en-IN" sz="2000" dirty="0" err="1">
                <a:latin typeface="Times New Roman" panose="02020603050405020304" pitchFamily="18" charset="0"/>
                <a:cs typeface="Times New Roman" panose="02020603050405020304" pitchFamily="18" charset="0"/>
              </a:rPr>
              <a:t>PixhawkSprayController</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 Connect to Pixhawk flight controller.</a:t>
            </a:r>
          </a:p>
          <a:p>
            <a:r>
              <a:rPr lang="en-IN" sz="2000" dirty="0">
                <a:latin typeface="Times New Roman" panose="02020603050405020304" pitchFamily="18" charset="0"/>
                <a:cs typeface="Times New Roman" panose="02020603050405020304" pitchFamily="18" charset="0"/>
              </a:rPr>
              <a:t>   - Set spray state to 'inactive'.</a:t>
            </a:r>
          </a:p>
          <a:p>
            <a:r>
              <a:rPr lang="en-IN" sz="2000" dirty="0">
                <a:latin typeface="Times New Roman" panose="02020603050405020304" pitchFamily="18" charset="0"/>
                <a:cs typeface="Times New Roman" panose="02020603050405020304" pitchFamily="18" charset="0"/>
              </a:rPr>
              <a:t>   - Create a queue for spray commands.</a:t>
            </a:r>
          </a:p>
          <a:p>
            <a:r>
              <a:rPr lang="en-IN" sz="2000" dirty="0">
                <a:latin typeface="Times New Roman" panose="02020603050405020304" pitchFamily="18" charset="0"/>
                <a:cs typeface="Times New Roman" panose="02020603050405020304" pitchFamily="18" charset="0"/>
              </a:rPr>
              <a:t>2. Initialize </a:t>
            </a:r>
            <a:r>
              <a:rPr lang="en-IN" sz="2000" dirty="0" err="1">
                <a:latin typeface="Times New Roman" panose="02020603050405020304" pitchFamily="18" charset="0"/>
                <a:cs typeface="Times New Roman" panose="02020603050405020304" pitchFamily="18" charset="0"/>
              </a:rPr>
              <a:t>DiseaseDetector</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 Load the YOLO model for disease detection.</a:t>
            </a:r>
          </a:p>
          <a:p>
            <a:r>
              <a:rPr lang="en-IN" sz="2000" dirty="0">
                <a:latin typeface="Times New Roman" panose="02020603050405020304" pitchFamily="18" charset="0"/>
                <a:cs typeface="Times New Roman" panose="02020603050405020304" pitchFamily="18" charset="0"/>
              </a:rPr>
              <a:t>   - Set confidence threshold for detections.</a:t>
            </a:r>
          </a:p>
          <a:p>
            <a:r>
              <a:rPr lang="en-IN" sz="2000" dirty="0">
                <a:latin typeface="Times New Roman" panose="02020603050405020304" pitchFamily="18" charset="0"/>
                <a:cs typeface="Times New Roman" panose="02020603050405020304" pitchFamily="18" charset="0"/>
              </a:rPr>
              <a:t>3. Start a background thread to handle spray commands:</a:t>
            </a:r>
          </a:p>
          <a:p>
            <a:r>
              <a:rPr lang="en-IN" sz="2000" dirty="0">
                <a:latin typeface="Times New Roman" panose="02020603050405020304" pitchFamily="18" charset="0"/>
                <a:cs typeface="Times New Roman" panose="02020603050405020304" pitchFamily="18" charset="0"/>
              </a:rPr>
              <a:t>   - While True:</a:t>
            </a:r>
          </a:p>
          <a:p>
            <a:r>
              <a:rPr lang="en-IN" sz="2000" dirty="0">
                <a:latin typeface="Times New Roman" panose="02020603050405020304" pitchFamily="18" charset="0"/>
                <a:cs typeface="Times New Roman" panose="02020603050405020304" pitchFamily="18" charset="0"/>
              </a:rPr>
              <a:t>       - If spray command queue is not empty and spray is inactive:</a:t>
            </a:r>
          </a:p>
          <a:p>
            <a:r>
              <a:rPr lang="en-IN" sz="2000" dirty="0">
                <a:latin typeface="Times New Roman" panose="02020603050405020304" pitchFamily="18" charset="0"/>
                <a:cs typeface="Times New Roman" panose="02020603050405020304" pitchFamily="18" charset="0"/>
              </a:rPr>
              <a:t>           - Set spray state to 'active'.</a:t>
            </a:r>
          </a:p>
          <a:p>
            <a:r>
              <a:rPr lang="en-IN" sz="2000" dirty="0">
                <a:latin typeface="Times New Roman" panose="02020603050405020304" pitchFamily="18" charset="0"/>
                <a:cs typeface="Times New Roman" panose="02020603050405020304" pitchFamily="18" charset="0"/>
              </a:rPr>
              <a:t>           - Get disease detection data from queue.</a:t>
            </a:r>
          </a:p>
          <a:p>
            <a:r>
              <a:rPr lang="en-IN" sz="2000" dirty="0">
                <a:latin typeface="Times New Roman" panose="02020603050405020304" pitchFamily="18" charset="0"/>
                <a:cs typeface="Times New Roman" panose="02020603050405020304" pitchFamily="18" charset="0"/>
              </a:rPr>
              <a:t>           - Activate spray system.</a:t>
            </a:r>
          </a:p>
          <a:p>
            <a:r>
              <a:rPr lang="en-IN" sz="2000" dirty="0">
                <a:latin typeface="Times New Roman" panose="02020603050405020304" pitchFamily="18" charset="0"/>
                <a:cs typeface="Times New Roman" panose="02020603050405020304" pitchFamily="18" charset="0"/>
              </a:rPr>
              <a:t>           - Wait 5 seconds.</a:t>
            </a:r>
          </a:p>
          <a:p>
            <a:r>
              <a:rPr lang="en-IN" sz="2000" dirty="0">
                <a:latin typeface="Times New Roman" panose="02020603050405020304" pitchFamily="18" charset="0"/>
                <a:cs typeface="Times New Roman" panose="02020603050405020304" pitchFamily="18" charset="0"/>
              </a:rPr>
              <a:t>           - Deactivate spray system.</a:t>
            </a:r>
          </a:p>
          <a:p>
            <a:r>
              <a:rPr lang="en-IN" sz="2000" dirty="0">
                <a:latin typeface="Times New Roman" panose="02020603050405020304" pitchFamily="18" charset="0"/>
                <a:cs typeface="Times New Roman" panose="02020603050405020304" pitchFamily="18" charset="0"/>
              </a:rPr>
              <a:t>           - Set spray state to 'inactive'.</a:t>
            </a:r>
          </a:p>
          <a:p>
            <a:r>
              <a:rPr lang="en-IN" sz="2000" dirty="0">
                <a:latin typeface="Times New Roman" panose="02020603050405020304" pitchFamily="18" charset="0"/>
                <a:cs typeface="Times New Roman" panose="02020603050405020304" pitchFamily="18" charset="0"/>
              </a:rPr>
              <a:t>       - Wait briefly to avoid CPU overload.</a:t>
            </a:r>
          </a:p>
        </p:txBody>
      </p:sp>
    </p:spTree>
    <p:extLst>
      <p:ext uri="{BB962C8B-B14F-4D97-AF65-F5344CB8AC3E}">
        <p14:creationId xmlns:p14="http://schemas.microsoft.com/office/powerpoint/2010/main" val="1866013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2F05C-1668-850F-60DA-4531AF120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E2C06-8C9C-3D5A-7D1B-BCD4CEBD1614}"/>
              </a:ext>
            </a:extLst>
          </p:cNvPr>
          <p:cNvSpPr>
            <a:spLocks noGrp="1"/>
          </p:cNvSpPr>
          <p:nvPr>
            <p:ph type="title"/>
          </p:nvPr>
        </p:nvSpPr>
        <p:spPr>
          <a:xfrm>
            <a:off x="571500" y="250828"/>
            <a:ext cx="7183538"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Algorithm Explanation</a:t>
            </a:r>
          </a:p>
        </p:txBody>
      </p:sp>
      <p:sp>
        <p:nvSpPr>
          <p:cNvPr id="5" name="TextBox 4">
            <a:extLst>
              <a:ext uri="{FF2B5EF4-FFF2-40B4-BE49-F238E27FC236}">
                <a16:creationId xmlns:a16="http://schemas.microsoft.com/office/drawing/2014/main" id="{33727C94-D5FA-4FDD-9A5F-86ECB6061493}"/>
              </a:ext>
            </a:extLst>
          </p:cNvPr>
          <p:cNvSpPr txBox="1"/>
          <p:nvPr/>
        </p:nvSpPr>
        <p:spPr>
          <a:xfrm>
            <a:off x="748144" y="920621"/>
            <a:ext cx="8497455" cy="5016758"/>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4.Main video processing loop:</a:t>
            </a:r>
          </a:p>
          <a:p>
            <a:r>
              <a:rPr lang="en-IN" sz="2000" dirty="0">
                <a:latin typeface="Times New Roman" panose="02020603050405020304" pitchFamily="18" charset="0"/>
                <a:cs typeface="Times New Roman" panose="02020603050405020304" pitchFamily="18" charset="0"/>
              </a:rPr>
              <a:t>   - Initialize video capture.</a:t>
            </a:r>
          </a:p>
          <a:p>
            <a:r>
              <a:rPr lang="en-IN" sz="2000" dirty="0">
                <a:latin typeface="Times New Roman" panose="02020603050405020304" pitchFamily="18" charset="0"/>
                <a:cs typeface="Times New Roman" panose="02020603050405020304" pitchFamily="18" charset="0"/>
              </a:rPr>
              <a:t>   - While video is running:</a:t>
            </a:r>
          </a:p>
          <a:p>
            <a:r>
              <a:rPr lang="en-IN" sz="2000" dirty="0">
                <a:latin typeface="Times New Roman" panose="02020603050405020304" pitchFamily="18" charset="0"/>
                <a:cs typeface="Times New Roman" panose="02020603050405020304" pitchFamily="18" charset="0"/>
              </a:rPr>
              <a:t>       - Capture a video frame.</a:t>
            </a:r>
          </a:p>
          <a:p>
            <a:r>
              <a:rPr lang="en-IN" sz="2000" dirty="0">
                <a:latin typeface="Times New Roman" panose="02020603050405020304" pitchFamily="18" charset="0"/>
                <a:cs typeface="Times New Roman" panose="02020603050405020304" pitchFamily="18" charset="0"/>
              </a:rPr>
              <a:t>       - Process frame using </a:t>
            </a:r>
            <a:r>
              <a:rPr lang="en-IN" sz="2000" dirty="0" err="1">
                <a:latin typeface="Times New Roman" panose="02020603050405020304" pitchFamily="18" charset="0"/>
                <a:cs typeface="Times New Roman" panose="02020603050405020304" pitchFamily="18" charset="0"/>
              </a:rPr>
              <a:t>DiseaseDetector</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 Detect diseases based on confidence threshold.</a:t>
            </a:r>
          </a:p>
          <a:p>
            <a:r>
              <a:rPr lang="en-IN" sz="2000" dirty="0">
                <a:latin typeface="Times New Roman" panose="02020603050405020304" pitchFamily="18" charset="0"/>
                <a:cs typeface="Times New Roman" panose="02020603050405020304" pitchFamily="18" charset="0"/>
              </a:rPr>
              <a:t>           - For each detection:</a:t>
            </a:r>
          </a:p>
          <a:p>
            <a:r>
              <a:rPr lang="en-IN" sz="2000" dirty="0">
                <a:latin typeface="Times New Roman" panose="02020603050405020304" pitchFamily="18" charset="0"/>
                <a:cs typeface="Times New Roman" panose="02020603050405020304" pitchFamily="18" charset="0"/>
              </a:rPr>
              <a:t>               - Draw bounding box and label on the frame.</a:t>
            </a:r>
          </a:p>
          <a:p>
            <a:r>
              <a:rPr lang="en-IN" sz="2000" dirty="0">
                <a:latin typeface="Times New Roman" panose="02020603050405020304" pitchFamily="18" charset="0"/>
                <a:cs typeface="Times New Roman" panose="02020603050405020304" pitchFamily="18" charset="0"/>
              </a:rPr>
              <a:t>               - If spray is not active:</a:t>
            </a:r>
          </a:p>
          <a:p>
            <a:r>
              <a:rPr lang="en-IN" sz="2000" dirty="0">
                <a:latin typeface="Times New Roman" panose="02020603050405020304" pitchFamily="18" charset="0"/>
                <a:cs typeface="Times New Roman" panose="02020603050405020304" pitchFamily="18" charset="0"/>
              </a:rPr>
              <a:t>                   - Add detection to spray command queue.</a:t>
            </a:r>
          </a:p>
          <a:p>
            <a:r>
              <a:rPr lang="en-IN" sz="2000" dirty="0">
                <a:latin typeface="Times New Roman" panose="02020603050405020304" pitchFamily="18" charset="0"/>
                <a:cs typeface="Times New Roman" panose="02020603050405020304" pitchFamily="18" charset="0"/>
              </a:rPr>
              <a:t>       - Display the video frame with detections.</a:t>
            </a:r>
          </a:p>
          <a:p>
            <a:r>
              <a:rPr lang="en-IN" sz="2000" dirty="0">
                <a:latin typeface="Times New Roman" panose="02020603050405020304" pitchFamily="18" charset="0"/>
                <a:cs typeface="Times New Roman" panose="02020603050405020304" pitchFamily="18" charset="0"/>
              </a:rPr>
              <a:t>       - If 'q' key is pressed, break the loop.</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5. Cleanup:</a:t>
            </a:r>
          </a:p>
          <a:p>
            <a:r>
              <a:rPr lang="en-IN" sz="2000" dirty="0">
                <a:latin typeface="Times New Roman" panose="02020603050405020304" pitchFamily="18" charset="0"/>
                <a:cs typeface="Times New Roman" panose="02020603050405020304" pitchFamily="18" charset="0"/>
              </a:rPr>
              <a:t>   - Release video capture.</a:t>
            </a:r>
          </a:p>
          <a:p>
            <a:r>
              <a:rPr lang="en-IN" sz="2000" dirty="0">
                <a:latin typeface="Times New Roman" panose="02020603050405020304" pitchFamily="18" charset="0"/>
                <a:cs typeface="Times New Roman" panose="02020603050405020304" pitchFamily="18" charset="0"/>
              </a:rPr>
              <a:t>   - Close any open display windows.</a:t>
            </a:r>
          </a:p>
        </p:txBody>
      </p:sp>
    </p:spTree>
    <p:extLst>
      <p:ext uri="{BB962C8B-B14F-4D97-AF65-F5344CB8AC3E}">
        <p14:creationId xmlns:p14="http://schemas.microsoft.com/office/powerpoint/2010/main" val="39657916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4968920" y="342408"/>
            <a:ext cx="2524076" cy="456628"/>
          </a:xfrm>
        </p:spPr>
        <p:txBody>
          <a:bodyPr>
            <a:noAutofit/>
          </a:bodyPr>
          <a:lstStyle/>
          <a:p>
            <a:r>
              <a:rPr lang="en-US" sz="4000" b="1" i="1" u="sng" dirty="0">
                <a:solidFill>
                  <a:srgbClr val="B6114D"/>
                </a:solidFill>
                <a:latin typeface="Times New Roman" panose="02020603050405020304" pitchFamily="18" charset="0"/>
                <a:cs typeface="Times New Roman" panose="02020603050405020304" pitchFamily="18" charset="0"/>
              </a:rPr>
              <a:t>Algorithm</a:t>
            </a:r>
            <a:endParaRPr lang="en-IN" sz="4000" b="1" i="1" u="sng" dirty="0">
              <a:solidFill>
                <a:srgbClr val="B6114D"/>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0CB4A40D-20C9-CBE7-9A3B-9904FC995317}"/>
              </a:ext>
            </a:extLst>
          </p:cNvPr>
          <p:cNvCxnSpPr>
            <a:cxnSpLocks/>
            <a:stCxn id="9" idx="3"/>
            <a:endCxn id="14" idx="1"/>
          </p:cNvCxnSpPr>
          <p:nvPr/>
        </p:nvCxnSpPr>
        <p:spPr>
          <a:xfrm>
            <a:off x="1955339" y="3343045"/>
            <a:ext cx="563907" cy="27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ACA02E0A-EA34-ECBF-62AF-A0371C45D132}"/>
              </a:ext>
            </a:extLst>
          </p:cNvPr>
          <p:cNvGrpSpPr/>
          <p:nvPr/>
        </p:nvGrpSpPr>
        <p:grpSpPr>
          <a:xfrm>
            <a:off x="5767922" y="2481761"/>
            <a:ext cx="2435347" cy="1808143"/>
            <a:chOff x="9098497" y="1276095"/>
            <a:chExt cx="2435347" cy="1808143"/>
          </a:xfrm>
        </p:grpSpPr>
        <p:sp>
          <p:nvSpPr>
            <p:cNvPr id="25" name="Rectangle: Rounded Corners 24">
              <a:extLst>
                <a:ext uri="{FF2B5EF4-FFF2-40B4-BE49-F238E27FC236}">
                  <a16:creationId xmlns:a16="http://schemas.microsoft.com/office/drawing/2014/main" id="{CFB5F478-FD11-EC81-EA81-128C5A7303BA}"/>
                </a:ext>
              </a:extLst>
            </p:cNvPr>
            <p:cNvSpPr/>
            <p:nvPr/>
          </p:nvSpPr>
          <p:spPr>
            <a:xfrm>
              <a:off x="9098497" y="1276095"/>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50964B1D-D6A0-1AFA-821B-C02B5DE1E96A}"/>
                </a:ext>
              </a:extLst>
            </p:cNvPr>
            <p:cNvSpPr txBox="1"/>
            <p:nvPr/>
          </p:nvSpPr>
          <p:spPr>
            <a:xfrm>
              <a:off x="9300573" y="1398073"/>
              <a:ext cx="201352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Detect Anomaly  </a:t>
              </a:r>
              <a:endParaRPr lang="en-IN" dirty="0">
                <a:latin typeface="Times New Roman" panose="02020603050405020304" pitchFamily="18" charset="0"/>
                <a:cs typeface="Times New Roman" panose="02020603050405020304" pitchFamily="18" charset="0"/>
              </a:endParaRPr>
            </a:p>
          </p:txBody>
        </p:sp>
      </p:grpSp>
      <p:cxnSp>
        <p:nvCxnSpPr>
          <p:cNvPr id="33" name="Straight Arrow Connector 32">
            <a:extLst>
              <a:ext uri="{FF2B5EF4-FFF2-40B4-BE49-F238E27FC236}">
                <a16:creationId xmlns:a16="http://schemas.microsoft.com/office/drawing/2014/main" id="{D9630202-EDE1-31F6-7F26-301435FEA88A}"/>
              </a:ext>
            </a:extLst>
          </p:cNvPr>
          <p:cNvCxnSpPr>
            <a:cxnSpLocks/>
            <a:stCxn id="14" idx="3"/>
            <a:endCxn id="25" idx="1"/>
          </p:cNvCxnSpPr>
          <p:nvPr/>
        </p:nvCxnSpPr>
        <p:spPr>
          <a:xfrm>
            <a:off x="5131880" y="3371041"/>
            <a:ext cx="636042" cy="14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4BA8CC45-D520-5B9B-B870-F61B4DC35AD9}"/>
              </a:ext>
            </a:extLst>
          </p:cNvPr>
          <p:cNvGrpSpPr/>
          <p:nvPr/>
        </p:nvGrpSpPr>
        <p:grpSpPr>
          <a:xfrm>
            <a:off x="9324175" y="1415510"/>
            <a:ext cx="2435347" cy="1069988"/>
            <a:chOff x="9098498" y="1266051"/>
            <a:chExt cx="2435347" cy="1808144"/>
          </a:xfrm>
        </p:grpSpPr>
        <p:sp>
          <p:nvSpPr>
            <p:cNvPr id="36" name="Rectangle: Rounded Corners 35">
              <a:extLst>
                <a:ext uri="{FF2B5EF4-FFF2-40B4-BE49-F238E27FC236}">
                  <a16:creationId xmlns:a16="http://schemas.microsoft.com/office/drawing/2014/main" id="{2C8E373B-6CE4-07B8-286B-45D871438BFF}"/>
                </a:ext>
              </a:extLst>
            </p:cNvPr>
            <p:cNvSpPr/>
            <p:nvPr/>
          </p:nvSpPr>
          <p:spPr>
            <a:xfrm>
              <a:off x="9098498" y="1266051"/>
              <a:ext cx="2435347" cy="1808144"/>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CC25E60F-6E15-1062-46F2-B7D72362221B}"/>
                </a:ext>
              </a:extLst>
            </p:cNvPr>
            <p:cNvSpPr txBox="1"/>
            <p:nvPr/>
          </p:nvSpPr>
          <p:spPr>
            <a:xfrm>
              <a:off x="9151225" y="1780045"/>
              <a:ext cx="2329893" cy="78015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Hover and Spray </a:t>
              </a:r>
              <a:endParaRPr lang="en-IN" sz="24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826E07C-7822-2D41-8D6F-08C1B4033A51}"/>
              </a:ext>
            </a:extLst>
          </p:cNvPr>
          <p:cNvGrpSpPr/>
          <p:nvPr/>
        </p:nvGrpSpPr>
        <p:grpSpPr>
          <a:xfrm>
            <a:off x="9324174" y="4372503"/>
            <a:ext cx="2435347" cy="1069988"/>
            <a:chOff x="9098498" y="1266050"/>
            <a:chExt cx="2435347" cy="1808143"/>
          </a:xfrm>
        </p:grpSpPr>
        <p:sp>
          <p:nvSpPr>
            <p:cNvPr id="39" name="Rectangle: Rounded Corners 38">
              <a:extLst>
                <a:ext uri="{FF2B5EF4-FFF2-40B4-BE49-F238E27FC236}">
                  <a16:creationId xmlns:a16="http://schemas.microsoft.com/office/drawing/2014/main" id="{8E6FF315-48F6-C16E-8BE7-388D6F6418E4}"/>
                </a:ext>
              </a:extLst>
            </p:cNvPr>
            <p:cNvSpPr/>
            <p:nvPr/>
          </p:nvSpPr>
          <p:spPr>
            <a:xfrm>
              <a:off x="9098498" y="1266050"/>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DA6E4EA5-E73A-2320-8C64-8284618C9459}"/>
                </a:ext>
              </a:extLst>
            </p:cNvPr>
            <p:cNvSpPr txBox="1"/>
            <p:nvPr/>
          </p:nvSpPr>
          <p:spPr>
            <a:xfrm>
              <a:off x="9309407" y="1339123"/>
              <a:ext cx="2013528" cy="830996"/>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Continue Mission Plan</a:t>
              </a:r>
              <a:endParaRPr lang="en-IN" sz="2400" dirty="0">
                <a:latin typeface="Times New Roman" panose="02020603050405020304" pitchFamily="18" charset="0"/>
                <a:cs typeface="Times New Roman" panose="02020603050405020304" pitchFamily="18" charset="0"/>
              </a:endParaRPr>
            </a:p>
          </p:txBody>
        </p:sp>
      </p:grpSp>
      <p:cxnSp>
        <p:nvCxnSpPr>
          <p:cNvPr id="42" name="Straight Arrow Connector 41">
            <a:extLst>
              <a:ext uri="{FF2B5EF4-FFF2-40B4-BE49-F238E27FC236}">
                <a16:creationId xmlns:a16="http://schemas.microsoft.com/office/drawing/2014/main" id="{19D54E00-DE7E-40F1-0C52-DF8EFAA8B635}"/>
              </a:ext>
            </a:extLst>
          </p:cNvPr>
          <p:cNvCxnSpPr>
            <a:cxnSpLocks/>
            <a:stCxn id="25" idx="3"/>
            <a:endCxn id="36" idx="1"/>
          </p:cNvCxnSpPr>
          <p:nvPr/>
        </p:nvCxnSpPr>
        <p:spPr>
          <a:xfrm flipV="1">
            <a:off x="8203269" y="1950504"/>
            <a:ext cx="1120906" cy="1435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55C5D501-4EED-8EA0-E854-60628C250DBF}"/>
              </a:ext>
            </a:extLst>
          </p:cNvPr>
          <p:cNvGrpSpPr/>
          <p:nvPr/>
        </p:nvGrpSpPr>
        <p:grpSpPr>
          <a:xfrm>
            <a:off x="241805" y="2485497"/>
            <a:ext cx="1834748" cy="1715096"/>
            <a:chOff x="272285" y="1284384"/>
            <a:chExt cx="1834748" cy="1715096"/>
          </a:xfrm>
        </p:grpSpPr>
        <p:sp>
          <p:nvSpPr>
            <p:cNvPr id="9" name="Rectangle: Rounded Corners 8">
              <a:extLst>
                <a:ext uri="{FF2B5EF4-FFF2-40B4-BE49-F238E27FC236}">
                  <a16:creationId xmlns:a16="http://schemas.microsoft.com/office/drawing/2014/main" id="{C3A718E1-6B43-38BA-6D64-91469C34E949}"/>
                </a:ext>
              </a:extLst>
            </p:cNvPr>
            <p:cNvSpPr/>
            <p:nvPr/>
          </p:nvSpPr>
          <p:spPr>
            <a:xfrm>
              <a:off x="272285" y="1284384"/>
              <a:ext cx="1713534" cy="1715096"/>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C5E094E-C8D0-35B0-93DD-C5181A74766D}"/>
                </a:ext>
              </a:extLst>
            </p:cNvPr>
            <p:cNvSpPr txBox="1"/>
            <p:nvPr/>
          </p:nvSpPr>
          <p:spPr>
            <a:xfrm>
              <a:off x="272285" y="1344919"/>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Live Footage</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F37666A-ADBD-B333-8C56-8DF7F2818B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414" y="1936762"/>
              <a:ext cx="1118489" cy="863153"/>
            </a:xfrm>
            <a:prstGeom prst="rect">
              <a:avLst/>
            </a:prstGeom>
            <a:ln>
              <a:noFill/>
            </a:ln>
            <a:effectLst>
              <a:softEdge rad="112500"/>
            </a:effectLst>
          </p:spPr>
        </p:pic>
      </p:grpSp>
      <p:grpSp>
        <p:nvGrpSpPr>
          <p:cNvPr id="34" name="Group 33">
            <a:extLst>
              <a:ext uri="{FF2B5EF4-FFF2-40B4-BE49-F238E27FC236}">
                <a16:creationId xmlns:a16="http://schemas.microsoft.com/office/drawing/2014/main" id="{DA6A9606-0CC3-B9AC-A0E8-5F3A3CBC953E}"/>
              </a:ext>
            </a:extLst>
          </p:cNvPr>
          <p:cNvGrpSpPr/>
          <p:nvPr/>
        </p:nvGrpSpPr>
        <p:grpSpPr>
          <a:xfrm>
            <a:off x="2239762" y="2475688"/>
            <a:ext cx="3171602" cy="1790705"/>
            <a:chOff x="2270242" y="1274575"/>
            <a:chExt cx="3171602" cy="1790705"/>
          </a:xfrm>
        </p:grpSpPr>
        <p:grpSp>
          <p:nvGrpSpPr>
            <p:cNvPr id="21" name="Group 20">
              <a:extLst>
                <a:ext uri="{FF2B5EF4-FFF2-40B4-BE49-F238E27FC236}">
                  <a16:creationId xmlns:a16="http://schemas.microsoft.com/office/drawing/2014/main" id="{B6E4E4EE-3EBB-4DC8-DA1E-2883C106C59D}"/>
                </a:ext>
              </a:extLst>
            </p:cNvPr>
            <p:cNvGrpSpPr/>
            <p:nvPr/>
          </p:nvGrpSpPr>
          <p:grpSpPr>
            <a:xfrm>
              <a:off x="2270242" y="1274575"/>
              <a:ext cx="3171602" cy="1790705"/>
              <a:chOff x="4711511" y="1260212"/>
              <a:chExt cx="3171602" cy="1790705"/>
            </a:xfrm>
          </p:grpSpPr>
          <p:sp>
            <p:nvSpPr>
              <p:cNvPr id="14" name="Rectangle: Rounded Corners 13">
                <a:extLst>
                  <a:ext uri="{FF2B5EF4-FFF2-40B4-BE49-F238E27FC236}">
                    <a16:creationId xmlns:a16="http://schemas.microsoft.com/office/drawing/2014/main" id="{FC162ADE-89FB-45AD-CF28-30AA8CE77AB9}"/>
                  </a:ext>
                </a:extLst>
              </p:cNvPr>
              <p:cNvSpPr/>
              <p:nvPr/>
            </p:nvSpPr>
            <p:spPr>
              <a:xfrm>
                <a:off x="4990995" y="1260212"/>
                <a:ext cx="2612634" cy="1790705"/>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B4E60489-77DE-F3FA-F290-744AEE74A32B}"/>
                  </a:ext>
                </a:extLst>
              </p:cNvPr>
              <p:cNvSpPr txBox="1"/>
              <p:nvPr/>
            </p:nvSpPr>
            <p:spPr>
              <a:xfrm>
                <a:off x="4711511" y="2522804"/>
                <a:ext cx="317160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 Learning Model</a:t>
                </a:r>
                <a:endParaRPr lang="en-IN" dirty="0">
                  <a:latin typeface="Times New Roman" panose="02020603050405020304" pitchFamily="18" charset="0"/>
                  <a:cs typeface="Times New Roman" panose="02020603050405020304" pitchFamily="18" charset="0"/>
                </a:endParaRPr>
              </a:p>
            </p:txBody>
          </p:sp>
        </p:grpSp>
        <p:pic>
          <p:nvPicPr>
            <p:cNvPr id="11" name="Picture 10">
              <a:extLst>
                <a:ext uri="{FF2B5EF4-FFF2-40B4-BE49-F238E27FC236}">
                  <a16:creationId xmlns:a16="http://schemas.microsoft.com/office/drawing/2014/main" id="{227C0121-BF9D-57CA-0083-241B7883F03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81" b="93252" l="1299" r="96429">
                          <a14:foregroundMark x1="8766" y1="18405" x2="20779" y2="49693"/>
                          <a14:foregroundMark x1="20779" y1="49693" x2="20130" y2="77914"/>
                          <a14:foregroundMark x1="20130" y1="77914" x2="30519" y2="30675"/>
                          <a14:foregroundMark x1="30519" y1="30675" x2="31494" y2="12270"/>
                          <a14:foregroundMark x1="31494" y1="12270" x2="30519" y2="4294"/>
                          <a14:foregroundMark x1="4545" y1="18405" x2="16558" y2="69325"/>
                          <a14:foregroundMark x1="16558" y1="69325" x2="16558" y2="79755"/>
                          <a14:foregroundMark x1="16558" y1="79755" x2="13312" y2="92025"/>
                          <a14:foregroundMark x1="13312" y1="92025" x2="23377" y2="92025"/>
                          <a14:foregroundMark x1="23377" y1="92025" x2="28571" y2="91411"/>
                          <a14:foregroundMark x1="28571" y1="91411" x2="31494" y2="88957"/>
                          <a14:foregroundMark x1="5195" y1="17791" x2="5844" y2="28221"/>
                          <a14:foregroundMark x1="5844" y1="28221" x2="6494" y2="29448"/>
                          <a14:foregroundMark x1="1623" y1="19018" x2="1948" y2="25767"/>
                          <a14:foregroundMark x1="55844" y1="3681" x2="74351" y2="5521"/>
                          <a14:foregroundMark x1="90260" y1="17791" x2="96429" y2="28834"/>
                          <a14:foregroundMark x1="96429" y1="28834" x2="98377" y2="38650"/>
                          <a14:foregroundMark x1="98377" y1="38650" x2="97403" y2="55215"/>
                          <a14:foregroundMark x1="97403" y1="55215" x2="93506" y2="65644"/>
                          <a14:foregroundMark x1="93506" y1="65644" x2="83766" y2="73006"/>
                          <a14:foregroundMark x1="83766" y1="73006" x2="81169" y2="80982"/>
                          <a14:foregroundMark x1="81169" y1="80982" x2="79545" y2="91411"/>
                          <a14:foregroundMark x1="79545" y1="91411" x2="62338" y2="94479"/>
                          <a14:foregroundMark x1="62338" y1="94479" x2="56169" y2="93252"/>
                          <a14:foregroundMark x1="56169" y1="93252" x2="56169" y2="92638"/>
                          <a14:foregroundMark x1="92857" y1="20245" x2="97078" y2="42331"/>
                          <a14:foregroundMark x1="97078" y1="42331" x2="96429" y2="52147"/>
                          <a14:foregroundMark x1="96429" y1="52147" x2="91883" y2="66258"/>
                          <a14:foregroundMark x1="83117" y1="25767" x2="76299" y2="38037"/>
                          <a14:foregroundMark x1="76299" y1="38037" x2="76299" y2="39877"/>
                          <a14:foregroundMark x1="42208" y1="26994" x2="37987" y2="33129"/>
                          <a14:foregroundMark x1="37987" y1="33129" x2="36688" y2="41104"/>
                          <a14:foregroundMark x1="69481" y1="42945" x2="71104" y2="67485"/>
                        </a14:backgroundRemoval>
                      </a14:imgEffect>
                    </a14:imgLayer>
                  </a14:imgProps>
                </a:ext>
                <a:ext uri="{28A0092B-C50C-407E-A947-70E740481C1C}">
                  <a14:useLocalDpi xmlns:a14="http://schemas.microsoft.com/office/drawing/2010/main" val="0"/>
                </a:ext>
              </a:extLst>
            </a:blip>
            <a:stretch>
              <a:fillRect/>
            </a:stretch>
          </p:blipFill>
          <p:spPr>
            <a:xfrm>
              <a:off x="4104998" y="1716196"/>
              <a:ext cx="894402" cy="550108"/>
            </a:xfrm>
            <a:prstGeom prst="rect">
              <a:avLst/>
            </a:prstGeom>
          </p:spPr>
        </p:pic>
        <p:pic>
          <p:nvPicPr>
            <p:cNvPr id="17" name="Picture 16">
              <a:extLst>
                <a:ext uri="{FF2B5EF4-FFF2-40B4-BE49-F238E27FC236}">
                  <a16:creationId xmlns:a16="http://schemas.microsoft.com/office/drawing/2014/main" id="{2AA7DE5E-E756-A1AF-B754-1DBBD70CE9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07679" y="1402626"/>
              <a:ext cx="1128174" cy="562494"/>
            </a:xfrm>
            <a:prstGeom prst="rect">
              <a:avLst/>
            </a:prstGeom>
          </p:spPr>
        </p:pic>
        <p:pic>
          <p:nvPicPr>
            <p:cNvPr id="19" name="Picture 18">
              <a:extLst>
                <a:ext uri="{FF2B5EF4-FFF2-40B4-BE49-F238E27FC236}">
                  <a16:creationId xmlns:a16="http://schemas.microsoft.com/office/drawing/2014/main" id="{0871DD40-0638-84D3-9FC8-3861B02792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4416" y="2080838"/>
              <a:ext cx="1138624" cy="500662"/>
            </a:xfrm>
            <a:prstGeom prst="rect">
              <a:avLst/>
            </a:prstGeom>
          </p:spPr>
        </p:pic>
      </p:grpSp>
      <p:cxnSp>
        <p:nvCxnSpPr>
          <p:cNvPr id="41" name="Straight Arrow Connector 40">
            <a:extLst>
              <a:ext uri="{FF2B5EF4-FFF2-40B4-BE49-F238E27FC236}">
                <a16:creationId xmlns:a16="http://schemas.microsoft.com/office/drawing/2014/main" id="{7586002A-A5E8-9003-0747-2073FD66CB39}"/>
              </a:ext>
            </a:extLst>
          </p:cNvPr>
          <p:cNvCxnSpPr>
            <a:cxnSpLocks/>
            <a:stCxn id="25" idx="3"/>
            <a:endCxn id="39" idx="1"/>
          </p:cNvCxnSpPr>
          <p:nvPr/>
        </p:nvCxnSpPr>
        <p:spPr>
          <a:xfrm>
            <a:off x="8203269" y="3385833"/>
            <a:ext cx="1120905" cy="1521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9EFEEE9-58F7-9A19-C482-CC6CCFECF071}"/>
              </a:ext>
            </a:extLst>
          </p:cNvPr>
          <p:cNvCxnSpPr>
            <a:cxnSpLocks/>
            <a:stCxn id="39" idx="1"/>
          </p:cNvCxnSpPr>
          <p:nvPr/>
        </p:nvCxnSpPr>
        <p:spPr>
          <a:xfrm flipH="1">
            <a:off x="1098572" y="4907497"/>
            <a:ext cx="8225602" cy="25021"/>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461B39-59A7-2FF9-F547-9ABC6D5D1B3B}"/>
              </a:ext>
            </a:extLst>
          </p:cNvPr>
          <p:cNvSpPr txBox="1"/>
          <p:nvPr/>
        </p:nvSpPr>
        <p:spPr>
          <a:xfrm>
            <a:off x="8504031" y="2379799"/>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True</a:t>
            </a:r>
            <a:endParaRPr lang="en-IN"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C6187E83-2A8E-5487-3C58-3E6B25903103}"/>
              </a:ext>
            </a:extLst>
          </p:cNvPr>
          <p:cNvSpPr txBox="1"/>
          <p:nvPr/>
        </p:nvSpPr>
        <p:spPr>
          <a:xfrm>
            <a:off x="8399215" y="3966166"/>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False</a:t>
            </a:r>
            <a:endParaRPr lang="en-IN" dirty="0">
              <a:latin typeface="Times New Roman" panose="02020603050405020304" pitchFamily="18" charset="0"/>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0C92D2CB-A411-3B9A-82F0-44DA8C288629}"/>
              </a:ext>
            </a:extLst>
          </p:cNvPr>
          <p:cNvCxnSpPr>
            <a:cxnSpLocks/>
            <a:endCxn id="9" idx="2"/>
          </p:cNvCxnSpPr>
          <p:nvPr/>
        </p:nvCxnSpPr>
        <p:spPr>
          <a:xfrm flipV="1">
            <a:off x="1098572" y="4200593"/>
            <a:ext cx="0" cy="73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C79E110B-85AE-7726-F36A-080AE3C09606}"/>
              </a:ext>
            </a:extLst>
          </p:cNvPr>
          <p:cNvSpPr txBox="1"/>
          <p:nvPr/>
        </p:nvSpPr>
        <p:spPr>
          <a:xfrm>
            <a:off x="4613120" y="4710245"/>
            <a:ext cx="232313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Feedback live Footage</a:t>
            </a:r>
            <a:endParaRPr lang="en-IN" dirty="0">
              <a:latin typeface="Times New Roman" panose="02020603050405020304" pitchFamily="18" charset="0"/>
              <a:cs typeface="Times New Roman" panose="02020603050405020304" pitchFamily="18" charset="0"/>
            </a:endParaRPr>
          </a:p>
        </p:txBody>
      </p:sp>
      <p:pic>
        <p:nvPicPr>
          <p:cNvPr id="65" name="Picture 64">
            <a:extLst>
              <a:ext uri="{FF2B5EF4-FFF2-40B4-BE49-F238E27FC236}">
                <a16:creationId xmlns:a16="http://schemas.microsoft.com/office/drawing/2014/main" id="{790374BF-4B94-6BB8-7811-C305AA5C3F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362594" y="2942569"/>
            <a:ext cx="1160950" cy="1160950"/>
          </a:xfrm>
          <a:prstGeom prst="rect">
            <a:avLst/>
          </a:prstGeom>
          <a:ln>
            <a:noFill/>
          </a:ln>
          <a:effectLst>
            <a:softEdge rad="112500"/>
          </a:effectLst>
        </p:spPr>
      </p:pic>
    </p:spTree>
    <p:extLst>
      <p:ext uri="{BB962C8B-B14F-4D97-AF65-F5344CB8AC3E}">
        <p14:creationId xmlns:p14="http://schemas.microsoft.com/office/powerpoint/2010/main" val="2123627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3008702" y="300181"/>
            <a:ext cx="6828025" cy="456628"/>
          </a:xfrm>
        </p:spPr>
        <p:txBody>
          <a:bodyPr>
            <a:noAutofit/>
          </a:bodyPr>
          <a:lstStyle/>
          <a:p>
            <a:r>
              <a:rPr lang="en-US" sz="3200" b="1" u="sng" dirty="0">
                <a:solidFill>
                  <a:srgbClr val="C00000"/>
                </a:solidFill>
                <a:latin typeface="Times New Roman" panose="02020603050405020304" pitchFamily="18" charset="0"/>
                <a:cs typeface="Times New Roman" panose="02020603050405020304" pitchFamily="18" charset="0"/>
              </a:rPr>
              <a:t>YOLO-v8 Architecture &amp; its Features</a:t>
            </a:r>
            <a:endParaRPr lang="en-IN" sz="3200" b="1" u="sng"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94DC32-A432-768A-F5BE-C0A7468F5E66}"/>
              </a:ext>
            </a:extLst>
          </p:cNvPr>
          <p:cNvSpPr txBox="1"/>
          <p:nvPr/>
        </p:nvSpPr>
        <p:spPr>
          <a:xfrm>
            <a:off x="5398570" y="5731859"/>
            <a:ext cx="5842084" cy="369332"/>
          </a:xfrm>
          <a:prstGeom prst="rect">
            <a:avLst/>
          </a:prstGeom>
          <a:noFill/>
        </p:spPr>
        <p:txBody>
          <a:bodyPr wrap="square">
            <a:spAutoFit/>
          </a:bodyPr>
          <a:lstStyle/>
          <a:p>
            <a:r>
              <a:rPr lang="en-IN" dirty="0"/>
              <a:t>Source : [1]</a:t>
            </a:r>
          </a:p>
        </p:txBody>
      </p:sp>
      <p:pic>
        <p:nvPicPr>
          <p:cNvPr id="11" name="Picture 10">
            <a:extLst>
              <a:ext uri="{FF2B5EF4-FFF2-40B4-BE49-F238E27FC236}">
                <a16:creationId xmlns:a16="http://schemas.microsoft.com/office/drawing/2014/main" id="{C76583A3-C6BE-74E4-A2D9-A3A8563D47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3187" y="1076446"/>
            <a:ext cx="4287467" cy="4487987"/>
          </a:xfrm>
          <a:prstGeom prst="rect">
            <a:avLst/>
          </a:prstGeom>
        </p:spPr>
      </p:pic>
      <p:sp>
        <p:nvSpPr>
          <p:cNvPr id="13" name="TextBox 12">
            <a:extLst>
              <a:ext uri="{FF2B5EF4-FFF2-40B4-BE49-F238E27FC236}">
                <a16:creationId xmlns:a16="http://schemas.microsoft.com/office/drawing/2014/main" id="{30B997FB-FA21-A6DE-B668-01B86EEDFBA9}"/>
              </a:ext>
            </a:extLst>
          </p:cNvPr>
          <p:cNvSpPr txBox="1"/>
          <p:nvPr/>
        </p:nvSpPr>
        <p:spPr>
          <a:xfrm>
            <a:off x="1341263" y="1188185"/>
            <a:ext cx="4660080" cy="390395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Improved Back Bone</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Neck (FPN+PAN)</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Anchor Free detection</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Dynamic Head</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Scaled Architecture</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Advanced Loss Function</a:t>
            </a:r>
          </a:p>
          <a:p>
            <a:pPr marL="457200" indent="-4572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Advanced NMS techniques</a:t>
            </a:r>
          </a:p>
        </p:txBody>
      </p:sp>
    </p:spTree>
    <p:extLst>
      <p:ext uri="{BB962C8B-B14F-4D97-AF65-F5344CB8AC3E}">
        <p14:creationId xmlns:p14="http://schemas.microsoft.com/office/powerpoint/2010/main" val="13007257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246126"/>
            <a:ext cx="10515600" cy="456628"/>
          </a:xfrm>
        </p:spPr>
        <p:txBody>
          <a:bodyPr>
            <a:noAutofit/>
          </a:bodyPr>
          <a:lstStyle/>
          <a:p>
            <a:r>
              <a:rPr lang="en-US" sz="3200" b="1" i="1" dirty="0">
                <a:solidFill>
                  <a:srgbClr val="C00000"/>
                </a:solidFill>
                <a:latin typeface="Times New Roman" panose="02020603050405020304" pitchFamily="18" charset="0"/>
                <a:cs typeface="Times New Roman" panose="02020603050405020304" pitchFamily="18" charset="0"/>
              </a:rPr>
              <a:t>YOLO Architecture &amp; its Features</a:t>
            </a:r>
            <a:endParaRPr lang="en-IN" sz="3200" b="1" i="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94DC32-A432-768A-F5BE-C0A7468F5E66}"/>
              </a:ext>
            </a:extLst>
          </p:cNvPr>
          <p:cNvSpPr txBox="1"/>
          <p:nvPr/>
        </p:nvSpPr>
        <p:spPr>
          <a:xfrm>
            <a:off x="595661" y="5621846"/>
            <a:ext cx="5842084" cy="369332"/>
          </a:xfrm>
          <a:prstGeom prst="rect">
            <a:avLst/>
          </a:prstGeom>
          <a:noFill/>
        </p:spPr>
        <p:txBody>
          <a:bodyPr wrap="square">
            <a:spAutoFit/>
          </a:bodyPr>
          <a:lstStyle/>
          <a:p>
            <a:r>
              <a:rPr lang="en-IN" dirty="0"/>
              <a:t>Source : [1]</a:t>
            </a:r>
          </a:p>
        </p:txBody>
      </p:sp>
      <p:pic>
        <p:nvPicPr>
          <p:cNvPr id="4" name="Picture 3">
            <a:extLst>
              <a:ext uri="{FF2B5EF4-FFF2-40B4-BE49-F238E27FC236}">
                <a16:creationId xmlns:a16="http://schemas.microsoft.com/office/drawing/2014/main" id="{BBB8F849-2D4F-0324-ED94-1CB4348D8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12762207"/>
          </a:xfrm>
          <a:prstGeom prst="rect">
            <a:avLst/>
          </a:prstGeom>
        </p:spPr>
      </p:pic>
    </p:spTree>
    <p:extLst>
      <p:ext uri="{BB962C8B-B14F-4D97-AF65-F5344CB8AC3E}">
        <p14:creationId xmlns:p14="http://schemas.microsoft.com/office/powerpoint/2010/main" val="39469479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246126"/>
            <a:ext cx="10515600" cy="456628"/>
          </a:xfrm>
        </p:spPr>
        <p:txBody>
          <a:bodyPr>
            <a:noAutofit/>
          </a:bodyPr>
          <a:lstStyle/>
          <a:p>
            <a:r>
              <a:rPr lang="en-US" sz="3200" b="1" i="1" dirty="0">
                <a:solidFill>
                  <a:srgbClr val="C00000"/>
                </a:solidFill>
                <a:latin typeface="Times New Roman" panose="02020603050405020304" pitchFamily="18" charset="0"/>
                <a:cs typeface="Times New Roman" panose="02020603050405020304" pitchFamily="18" charset="0"/>
              </a:rPr>
              <a:t>YOLO Architecture &amp; its Features</a:t>
            </a:r>
            <a:endParaRPr lang="en-IN" sz="3200" b="1" i="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94DC32-A432-768A-F5BE-C0A7468F5E66}"/>
              </a:ext>
            </a:extLst>
          </p:cNvPr>
          <p:cNvSpPr txBox="1"/>
          <p:nvPr/>
        </p:nvSpPr>
        <p:spPr>
          <a:xfrm>
            <a:off x="595661" y="5621846"/>
            <a:ext cx="5842084" cy="369332"/>
          </a:xfrm>
          <a:prstGeom prst="rect">
            <a:avLst/>
          </a:prstGeom>
          <a:noFill/>
        </p:spPr>
        <p:txBody>
          <a:bodyPr wrap="square">
            <a:spAutoFit/>
          </a:bodyPr>
          <a:lstStyle/>
          <a:p>
            <a:r>
              <a:rPr lang="en-IN" dirty="0"/>
              <a:t>Source : [1]</a:t>
            </a:r>
          </a:p>
        </p:txBody>
      </p:sp>
      <p:pic>
        <p:nvPicPr>
          <p:cNvPr id="4" name="Picture 3">
            <a:extLst>
              <a:ext uri="{FF2B5EF4-FFF2-40B4-BE49-F238E27FC236}">
                <a16:creationId xmlns:a16="http://schemas.microsoft.com/office/drawing/2014/main" id="{BBB8F849-2D4F-0324-ED94-1CB4348D8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06664"/>
            <a:ext cx="12192000" cy="12762207"/>
          </a:xfrm>
          <a:prstGeom prst="rect">
            <a:avLst/>
          </a:prstGeom>
        </p:spPr>
      </p:pic>
    </p:spTree>
    <p:extLst>
      <p:ext uri="{BB962C8B-B14F-4D97-AF65-F5344CB8AC3E}">
        <p14:creationId xmlns:p14="http://schemas.microsoft.com/office/powerpoint/2010/main" val="32730960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2" y="358055"/>
            <a:ext cx="3634594" cy="456628"/>
          </a:xfrm>
        </p:spPr>
        <p:txBody>
          <a:bodyPr>
            <a:noAutofit/>
          </a:bodyPr>
          <a:lstStyle/>
          <a:p>
            <a:r>
              <a:rPr lang="en-US" sz="3200" b="1" dirty="0">
                <a:solidFill>
                  <a:srgbClr val="C00000"/>
                </a:solidFill>
                <a:latin typeface="Times New Roman" panose="02020603050405020304" pitchFamily="18" charset="0"/>
                <a:cs typeface="Times New Roman" panose="02020603050405020304" pitchFamily="18" charset="0"/>
              </a:rPr>
              <a:t>Dataset Description</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FB4597-D08F-0E99-E710-88BD73CDA5DE}"/>
              </a:ext>
            </a:extLst>
          </p:cNvPr>
          <p:cNvSpPr>
            <a:spLocks noGrp="1"/>
          </p:cNvSpPr>
          <p:nvPr>
            <p:ph idx="1"/>
          </p:nvPr>
        </p:nvSpPr>
        <p:spPr>
          <a:xfrm>
            <a:off x="680357" y="1253331"/>
            <a:ext cx="10515600" cy="1536168"/>
          </a:xfrm>
        </p:spPr>
        <p:txBody>
          <a:bodyPr>
            <a:normAutofit/>
          </a:bodyPr>
          <a:lstStyle/>
          <a:p>
            <a:r>
              <a:rPr lang="en-US" dirty="0">
                <a:latin typeface="Times New Roman" panose="02020603050405020304" pitchFamily="18" charset="0"/>
                <a:cs typeface="Times New Roman" panose="02020603050405020304" pitchFamily="18" charset="0"/>
              </a:rPr>
              <a:t>Dataset for our project is mainly based on sugarcane crops. </a:t>
            </a:r>
          </a:p>
          <a:p>
            <a:r>
              <a:rPr lang="en-US" dirty="0">
                <a:latin typeface="Times New Roman" panose="02020603050405020304" pitchFamily="18" charset="0"/>
                <a:cs typeface="Times New Roman" panose="02020603050405020304" pitchFamily="18" charset="0"/>
              </a:rPr>
              <a:t>Our Dataset consists of images categorized into folders of</a:t>
            </a:r>
          </a:p>
          <a:p>
            <a:pPr lvl="1"/>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807466-6EF5-670D-2159-E3DA73CD7541}"/>
              </a:ext>
            </a:extLst>
          </p:cNvPr>
          <p:cNvSpPr txBox="1"/>
          <p:nvPr/>
        </p:nvSpPr>
        <p:spPr>
          <a:xfrm>
            <a:off x="8151471" y="2327834"/>
            <a:ext cx="2277318" cy="461665"/>
          </a:xfrm>
          <a:prstGeom prst="rect">
            <a:avLst/>
          </a:prstGeom>
          <a:noFill/>
        </p:spPr>
        <p:txBody>
          <a:bodyPr wrap="square">
            <a:spAutoFit/>
          </a:bodyPr>
          <a:lstStyle/>
          <a:p>
            <a:pPr lvl="1"/>
            <a:r>
              <a:rPr lang="en-US" sz="2400" dirty="0">
                <a:latin typeface="Times New Roman" panose="02020603050405020304" pitchFamily="18" charset="0"/>
                <a:cs typeface="Times New Roman" panose="02020603050405020304" pitchFamily="18" charset="0"/>
                <a:hlinkClick r:id="rId2" action="ppaction://hlinkfile"/>
              </a:rPr>
              <a:t>Unhealthy</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AF3CF1-0FB1-5CCF-D34D-EE114C93A74E}"/>
              </a:ext>
            </a:extLst>
          </p:cNvPr>
          <p:cNvSpPr txBox="1"/>
          <p:nvPr/>
        </p:nvSpPr>
        <p:spPr>
          <a:xfrm>
            <a:off x="1538160" y="2327834"/>
            <a:ext cx="1918503" cy="461665"/>
          </a:xfrm>
          <a:prstGeom prst="rect">
            <a:avLst/>
          </a:prstGeom>
          <a:noFill/>
        </p:spPr>
        <p:txBody>
          <a:bodyPr wrap="square">
            <a:spAutoFit/>
          </a:bodyPr>
          <a:lstStyle/>
          <a:p>
            <a:pPr lvl="1"/>
            <a:r>
              <a:rPr lang="en-US" sz="2400" dirty="0">
                <a:latin typeface="Times New Roman" panose="02020603050405020304" pitchFamily="18" charset="0"/>
                <a:cs typeface="Times New Roman" panose="02020603050405020304" pitchFamily="18" charset="0"/>
                <a:hlinkClick r:id="rId3" action="ppaction://hlinkfile"/>
              </a:rPr>
              <a:t>Healthy</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78FE8B47-1FA0-38AE-5327-D11A3900C396}"/>
                  </a:ext>
                </a:extLst>
              </p:cNvPr>
              <p:cNvGraphicFramePr>
                <a:graphicFrameLocks noChangeAspect="1"/>
              </p:cNvGraphicFramePr>
              <p:nvPr/>
            </p:nvGraphicFramePr>
            <p:xfrm>
              <a:off x="775504" y="2961447"/>
              <a:ext cx="4338764" cy="2440555"/>
            </p:xfrm>
            <a:graphic>
              <a:graphicData uri="http://schemas.microsoft.com/office/powerpoint/2016/slidezoom">
                <pslz:sldZm>
                  <pslz:sldZmObj sldId="909" cId="2654576592">
                    <pslz:zmPr id="{9BB744EC-BAF6-4327-8796-79E2EA04065C}" returnToParent="0" transitionDur="1000">
                      <p166:blipFill xmlns:p166="http://schemas.microsoft.com/office/powerpoint/2016/6/main">
                        <a:blip r:embed="rId4"/>
                        <a:stretch>
                          <a:fillRect/>
                        </a:stretch>
                      </p166:blipFill>
                      <p166:spPr xmlns:p166="http://schemas.microsoft.com/office/powerpoint/2016/6/main">
                        <a:xfrm>
                          <a:off x="0" y="0"/>
                          <a:ext cx="4338764" cy="2440555"/>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78FE8B47-1FA0-38AE-5327-D11A3900C396}"/>
                  </a:ext>
                </a:extLst>
              </p:cNvPr>
              <p:cNvPicPr>
                <a:picLocks noGrp="1" noRot="1" noChangeAspect="1" noMove="1" noResize="1" noEditPoints="1" noAdjustHandles="1" noChangeArrowheads="1" noChangeShapeType="1"/>
              </p:cNvPicPr>
              <p:nvPr/>
            </p:nvPicPr>
            <p:blipFill>
              <a:blip r:embed="rId5"/>
              <a:stretch>
                <a:fillRect/>
              </a:stretch>
            </p:blipFill>
            <p:spPr>
              <a:xfrm>
                <a:off x="775504" y="2961447"/>
                <a:ext cx="4338764" cy="24405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A6CF597-91C3-B74A-7077-D794539A3BAB}"/>
                  </a:ext>
                </a:extLst>
              </p:cNvPr>
              <p:cNvGraphicFramePr>
                <a:graphicFrameLocks noChangeAspect="1"/>
              </p:cNvGraphicFramePr>
              <p:nvPr/>
            </p:nvGraphicFramePr>
            <p:xfrm>
              <a:off x="6721031" y="2961447"/>
              <a:ext cx="4811211" cy="2706306"/>
            </p:xfrm>
            <a:graphic>
              <a:graphicData uri="http://schemas.microsoft.com/office/powerpoint/2016/slidezoom">
                <pslz:sldZm>
                  <pslz:sldZmObj sldId="910" cId="1815800720">
                    <pslz:zmPr id="{050B62D0-151C-4A48-992A-A865956D9F4A}" transitionDur="1000" showBg="0">
                      <p166:blipFill xmlns:p166="http://schemas.microsoft.com/office/powerpoint/2016/6/main">
                        <a:blip r:embed="rId6"/>
                        <a:stretch>
                          <a:fillRect/>
                        </a:stretch>
                      </p166:blipFill>
                      <p166:spPr xmlns:p166="http://schemas.microsoft.com/office/powerpoint/2016/6/main">
                        <a:xfrm>
                          <a:off x="0" y="0"/>
                          <a:ext cx="4811211" cy="2706306"/>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7A6CF597-91C3-B74A-7077-D794539A3BAB}"/>
                  </a:ext>
                </a:extLst>
              </p:cNvPr>
              <p:cNvPicPr>
                <a:picLocks noGrp="1" noRot="1" noChangeAspect="1" noMove="1" noResize="1" noEditPoints="1" noAdjustHandles="1" noChangeArrowheads="1" noChangeShapeType="1"/>
              </p:cNvPicPr>
              <p:nvPr/>
            </p:nvPicPr>
            <p:blipFill>
              <a:blip r:embed="rId7"/>
              <a:stretch>
                <a:fillRect/>
              </a:stretch>
            </p:blipFill>
            <p:spPr>
              <a:xfrm>
                <a:off x="6721031" y="2961447"/>
                <a:ext cx="4811211" cy="2706306"/>
              </a:xfrm>
              <a:prstGeom prst="rect">
                <a:avLst/>
              </a:prstGeom>
            </p:spPr>
          </p:pic>
        </mc:Fallback>
      </mc:AlternateContent>
    </p:spTree>
    <p:extLst>
      <p:ext uri="{BB962C8B-B14F-4D97-AF65-F5344CB8AC3E}">
        <p14:creationId xmlns:p14="http://schemas.microsoft.com/office/powerpoint/2010/main" val="25337180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5DB0EA-33EF-26FC-4133-116908987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91" y="-1"/>
            <a:ext cx="14467182" cy="6858002"/>
          </a:xfrm>
          <a:prstGeom prst="rect">
            <a:avLst/>
          </a:prstGeom>
        </p:spPr>
      </p:pic>
    </p:spTree>
    <p:extLst>
      <p:ext uri="{BB962C8B-B14F-4D97-AF65-F5344CB8AC3E}">
        <p14:creationId xmlns:p14="http://schemas.microsoft.com/office/powerpoint/2010/main" val="26545765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D3332C6-C4DC-8A90-3D6F-D4B2C91644AA}"/>
                  </a:ext>
                </a:extLst>
              </p:cNvPr>
              <p:cNvGraphicFramePr>
                <a:graphicFrameLocks noChangeAspect="1"/>
              </p:cNvGraphicFramePr>
              <p:nvPr/>
            </p:nvGraphicFramePr>
            <p:xfrm>
              <a:off x="594169" y="619969"/>
              <a:ext cx="3896808" cy="2191954"/>
            </p:xfrm>
            <a:graphic>
              <a:graphicData uri="http://schemas.microsoft.com/office/powerpoint/2016/slidezoom">
                <pslz:sldZm>
                  <pslz:sldZmObj sldId="912" cId="1584606771">
                    <pslz:zmPr id="{C8AFA1B4-BA87-490D-A97B-C1CE2884760C}" returnToParent="0" transitionDur="1000">
                      <p166:blipFill xmlns:p166="http://schemas.microsoft.com/office/powerpoint/2016/6/main">
                        <a:blip r:embed="rId2"/>
                        <a:stretch>
                          <a:fillRect/>
                        </a:stretch>
                      </p166:blipFill>
                      <p166:spPr xmlns:p166="http://schemas.microsoft.com/office/powerpoint/2016/6/main">
                        <a:xfrm>
                          <a:off x="0" y="0"/>
                          <a:ext cx="3896808" cy="2191954"/>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0D3332C6-C4DC-8A90-3D6F-D4B2C91644AA}"/>
                  </a:ext>
                </a:extLst>
              </p:cNvPr>
              <p:cNvPicPr>
                <a:picLocks noGrp="1" noRot="1" noChangeAspect="1" noMove="1" noResize="1" noEditPoints="1" noAdjustHandles="1" noChangeArrowheads="1" noChangeShapeType="1"/>
              </p:cNvPicPr>
              <p:nvPr/>
            </p:nvPicPr>
            <p:blipFill>
              <a:blip r:embed="rId3"/>
              <a:stretch>
                <a:fillRect/>
              </a:stretch>
            </p:blipFill>
            <p:spPr>
              <a:xfrm>
                <a:off x="594169" y="619969"/>
                <a:ext cx="3896808" cy="219195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36B23EE2-CAB9-507E-8209-E99AF6D0DFD2}"/>
                  </a:ext>
                </a:extLst>
              </p:cNvPr>
              <p:cNvGraphicFramePr>
                <a:graphicFrameLocks noChangeAspect="1"/>
              </p:cNvGraphicFramePr>
              <p:nvPr/>
            </p:nvGraphicFramePr>
            <p:xfrm>
              <a:off x="7400082" y="619969"/>
              <a:ext cx="3896808" cy="2191954"/>
            </p:xfrm>
            <a:graphic>
              <a:graphicData uri="http://schemas.microsoft.com/office/powerpoint/2016/slidezoom">
                <pslz:sldZm>
                  <pslz:sldZmObj sldId="913" cId="988200853">
                    <pslz:zmPr id="{B7E24AC5-E4E4-4578-B6E9-5C376069F05C}" returnToParent="0" transitionDur="1000">
                      <p166:blipFill xmlns:p166="http://schemas.microsoft.com/office/powerpoint/2016/6/main">
                        <a:blip r:embed="rId4"/>
                        <a:stretch>
                          <a:fillRect/>
                        </a:stretch>
                      </p166:blipFill>
                      <p166:spPr xmlns:p166="http://schemas.microsoft.com/office/powerpoint/2016/6/main">
                        <a:xfrm>
                          <a:off x="0" y="0"/>
                          <a:ext cx="3896808" cy="2191954"/>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36B23EE2-CAB9-507E-8209-E99AF6D0DFD2}"/>
                  </a:ext>
                </a:extLst>
              </p:cNvPr>
              <p:cNvPicPr>
                <a:picLocks noGrp="1" noRot="1" noChangeAspect="1" noMove="1" noResize="1" noEditPoints="1" noAdjustHandles="1" noChangeArrowheads="1" noChangeShapeType="1"/>
              </p:cNvPicPr>
              <p:nvPr/>
            </p:nvPicPr>
            <p:blipFill>
              <a:blip r:embed="rId5"/>
              <a:stretch>
                <a:fillRect/>
              </a:stretch>
            </p:blipFill>
            <p:spPr>
              <a:xfrm>
                <a:off x="7400082" y="619969"/>
                <a:ext cx="3896808" cy="219195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6A6A5555-D52B-832C-EF22-B8BCAA3A8479}"/>
                  </a:ext>
                </a:extLst>
              </p:cNvPr>
              <p:cNvGraphicFramePr>
                <a:graphicFrameLocks noChangeAspect="1"/>
              </p:cNvGraphicFramePr>
              <p:nvPr/>
            </p:nvGraphicFramePr>
            <p:xfrm>
              <a:off x="594169" y="3606238"/>
              <a:ext cx="3896808" cy="2191954"/>
            </p:xfrm>
            <a:graphic>
              <a:graphicData uri="http://schemas.microsoft.com/office/powerpoint/2016/slidezoom">
                <pslz:sldZm>
                  <pslz:sldZmObj sldId="914" cId="1943658856">
                    <pslz:zmPr id="{2CCACAC9-DA34-4078-8502-E63708172655}" returnToParent="0" transitionDur="1000">
                      <p166:blipFill xmlns:p166="http://schemas.microsoft.com/office/powerpoint/2016/6/main">
                        <a:blip r:embed="rId6"/>
                        <a:stretch>
                          <a:fillRect/>
                        </a:stretch>
                      </p166:blipFill>
                      <p166:spPr xmlns:p166="http://schemas.microsoft.com/office/powerpoint/2016/6/main">
                        <a:xfrm>
                          <a:off x="0" y="0"/>
                          <a:ext cx="3896808" cy="2191954"/>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6A6A5555-D52B-832C-EF22-B8BCAA3A8479}"/>
                  </a:ext>
                </a:extLst>
              </p:cNvPr>
              <p:cNvPicPr>
                <a:picLocks noGrp="1" noRot="1" noChangeAspect="1" noMove="1" noResize="1" noEditPoints="1" noAdjustHandles="1" noChangeArrowheads="1" noChangeShapeType="1"/>
              </p:cNvPicPr>
              <p:nvPr/>
            </p:nvPicPr>
            <p:blipFill>
              <a:blip r:embed="rId7"/>
              <a:stretch>
                <a:fillRect/>
              </a:stretch>
            </p:blipFill>
            <p:spPr>
              <a:xfrm>
                <a:off x="594169" y="3606238"/>
                <a:ext cx="3896808" cy="219195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454C5EC-1EA8-066A-160C-4109032C743C}"/>
                  </a:ext>
                </a:extLst>
              </p:cNvPr>
              <p:cNvGraphicFramePr>
                <a:graphicFrameLocks noChangeAspect="1"/>
              </p:cNvGraphicFramePr>
              <p:nvPr>
                <p:extLst>
                  <p:ext uri="{D42A27DB-BD31-4B8C-83A1-F6EECF244321}">
                    <p14:modId xmlns:p14="http://schemas.microsoft.com/office/powerpoint/2010/main" val="2919136973"/>
                  </p:ext>
                </p:extLst>
              </p:nvPr>
            </p:nvGraphicFramePr>
            <p:xfrm>
              <a:off x="7701023" y="3606238"/>
              <a:ext cx="3896808" cy="2191954"/>
            </p:xfrm>
            <a:graphic>
              <a:graphicData uri="http://schemas.microsoft.com/office/powerpoint/2016/slidezoom">
                <pslz:sldZm>
                  <pslz:sldZmObj sldId="911" cId="2371074530">
                    <pslz:zmPr id="{A585003E-F8A8-4CFC-9F49-CD2C6B655E13}" transitionDur="1000">
                      <p166:blipFill xmlns:p166="http://schemas.microsoft.com/office/powerpoint/2016/6/main">
                        <a:blip r:embed="rId8"/>
                        <a:stretch>
                          <a:fillRect/>
                        </a:stretch>
                      </p166:blipFill>
                      <p166:spPr xmlns:p166="http://schemas.microsoft.com/office/powerpoint/2016/6/main">
                        <a:xfrm>
                          <a:off x="0" y="0"/>
                          <a:ext cx="3896808" cy="2191954"/>
                        </a:xfrm>
                        <a:prstGeom prst="rect">
                          <a:avLst/>
                        </a:prstGeom>
                        <a:ln w="3175">
                          <a:solidFill>
                            <a:prstClr val="ltGray"/>
                          </a:solidFill>
                        </a:ln>
                      </p166:spPr>
                    </pslz:zmPr>
                  </pslz:sldZmObj>
                </pslz:sldZm>
              </a:graphicData>
            </a:graphic>
          </p:graphicFrame>
        </mc:Choice>
        <mc:Fallback xmlns="">
          <p:pic>
            <p:nvPicPr>
              <p:cNvPr id="12" name="Slide Zoom 11">
                <a:hlinkClick r:id="rId9" action="ppaction://hlinksldjump"/>
                <a:extLst>
                  <a:ext uri="{FF2B5EF4-FFF2-40B4-BE49-F238E27FC236}">
                    <a16:creationId xmlns:a16="http://schemas.microsoft.com/office/drawing/2014/main" id="{B454C5EC-1EA8-066A-160C-4109032C743C}"/>
                  </a:ext>
                </a:extLst>
              </p:cNvPr>
              <p:cNvPicPr>
                <a:picLocks noGrp="1" noRot="1" noChangeAspect="1" noMove="1" noResize="1" noEditPoints="1" noAdjustHandles="1" noChangeArrowheads="1" noChangeShapeType="1"/>
              </p:cNvPicPr>
              <p:nvPr/>
            </p:nvPicPr>
            <p:blipFill>
              <a:blip r:embed="rId10"/>
              <a:stretch>
                <a:fillRect/>
              </a:stretch>
            </p:blipFill>
            <p:spPr>
              <a:xfrm>
                <a:off x="7701023" y="3606238"/>
                <a:ext cx="3896808" cy="2191954"/>
              </a:xfrm>
              <a:prstGeom prst="rect">
                <a:avLst/>
              </a:prstGeom>
              <a:ln w="3175">
                <a:solidFill>
                  <a:prstClr val="ltGray"/>
                </a:solidFill>
              </a:ln>
            </p:spPr>
          </p:pic>
        </mc:Fallback>
      </mc:AlternateContent>
      <p:sp>
        <p:nvSpPr>
          <p:cNvPr id="14" name="TextBox 13">
            <a:extLst>
              <a:ext uri="{FF2B5EF4-FFF2-40B4-BE49-F238E27FC236}">
                <a16:creationId xmlns:a16="http://schemas.microsoft.com/office/drawing/2014/main" id="{4D0C7297-C454-5AA5-F76C-28FA9CAE7115}"/>
              </a:ext>
            </a:extLst>
          </p:cNvPr>
          <p:cNvSpPr txBox="1"/>
          <p:nvPr/>
        </p:nvSpPr>
        <p:spPr>
          <a:xfrm>
            <a:off x="1911752" y="96749"/>
            <a:ext cx="126164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Mosaic</a:t>
            </a:r>
            <a:endParaRPr lang="en-IN" sz="2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3327E76-10BC-68DE-4F1E-DA91F278F99E}"/>
              </a:ext>
            </a:extLst>
          </p:cNvPr>
          <p:cNvSpPr txBox="1"/>
          <p:nvPr/>
        </p:nvSpPr>
        <p:spPr>
          <a:xfrm>
            <a:off x="8717665" y="96749"/>
            <a:ext cx="156258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Red Rot</a:t>
            </a:r>
            <a:endParaRPr lang="en-IN" sz="28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B756752-E0B0-327B-E148-535532F1EF64}"/>
              </a:ext>
            </a:extLst>
          </p:cNvPr>
          <p:cNvSpPr txBox="1"/>
          <p:nvPr/>
        </p:nvSpPr>
        <p:spPr>
          <a:xfrm>
            <a:off x="2005313" y="3083018"/>
            <a:ext cx="10745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Rust</a:t>
            </a:r>
            <a:endParaRPr lang="en-IN" sz="28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550749F-0011-9BEC-F24B-EAAC20DCAA4C}"/>
              </a:ext>
            </a:extLst>
          </p:cNvPr>
          <p:cNvSpPr txBox="1"/>
          <p:nvPr/>
        </p:nvSpPr>
        <p:spPr>
          <a:xfrm>
            <a:off x="8961697" y="3105443"/>
            <a:ext cx="131855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Yellow</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8007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92328-F063-52CC-A889-55BC3E6B8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Tree>
    <p:extLst>
      <p:ext uri="{BB962C8B-B14F-4D97-AF65-F5344CB8AC3E}">
        <p14:creationId xmlns:p14="http://schemas.microsoft.com/office/powerpoint/2010/main" val="15846067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223F3B-EDD2-C897-C9EC-85626D51B831}"/>
              </a:ext>
            </a:extLst>
          </p:cNvPr>
          <p:cNvSpPr txBox="1"/>
          <p:nvPr/>
        </p:nvSpPr>
        <p:spPr>
          <a:xfrm>
            <a:off x="3625273" y="686099"/>
            <a:ext cx="5574146" cy="4653646"/>
          </a:xfrm>
          <a:prstGeom prst="rect">
            <a:avLst/>
          </a:prstGeom>
          <a:noFill/>
        </p:spPr>
        <p:txBody>
          <a:bodyPr wrap="square">
            <a:spAutoFit/>
          </a:bodyPr>
          <a:lstStyle/>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Problem Statement</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Block Diagram</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Architecture Diagram</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Algorithm Explanation</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Dataset Description</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Hyper Parameters</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Performance Metrics </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Comparison of Architectures</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Poster</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Explainable AI </a:t>
            </a:r>
          </a:p>
        </p:txBody>
      </p:sp>
      <p:sp>
        <p:nvSpPr>
          <p:cNvPr id="5" name="TextBox 4">
            <a:extLst>
              <a:ext uri="{FF2B5EF4-FFF2-40B4-BE49-F238E27FC236}">
                <a16:creationId xmlns:a16="http://schemas.microsoft.com/office/drawing/2014/main" id="{3834812B-1556-CF7E-780D-900707A969A1}"/>
              </a:ext>
            </a:extLst>
          </p:cNvPr>
          <p:cNvSpPr txBox="1"/>
          <p:nvPr/>
        </p:nvSpPr>
        <p:spPr>
          <a:xfrm>
            <a:off x="4886036" y="0"/>
            <a:ext cx="2216728" cy="707886"/>
          </a:xfrm>
          <a:prstGeom prst="rect">
            <a:avLst/>
          </a:prstGeom>
          <a:noFill/>
        </p:spPr>
        <p:txBody>
          <a:bodyPr wrap="square">
            <a:spAutoFit/>
          </a:bodyPr>
          <a:lstStyle/>
          <a:p>
            <a:r>
              <a:rPr lang="en-IN" sz="4000" b="1" dirty="0">
                <a:solidFill>
                  <a:srgbClr val="C00000"/>
                </a:solidFill>
                <a:latin typeface="Times New Roman" panose="02020603050405020304" pitchFamily="18" charset="0"/>
                <a:cs typeface="Times New Roman" panose="02020603050405020304" pitchFamily="18" charset="0"/>
              </a:rPr>
              <a:t>Contents</a:t>
            </a:r>
            <a:endParaRPr lang="en-IN" sz="4000" dirty="0"/>
          </a:p>
        </p:txBody>
      </p:sp>
    </p:spTree>
    <p:extLst>
      <p:ext uri="{BB962C8B-B14F-4D97-AF65-F5344CB8AC3E}">
        <p14:creationId xmlns:p14="http://schemas.microsoft.com/office/powerpoint/2010/main" val="1563946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C419A-D445-385F-7E39-8D2B83E1E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633" y="-506209"/>
            <a:ext cx="14661266" cy="7870418"/>
          </a:xfrm>
          <a:prstGeom prst="rect">
            <a:avLst/>
          </a:prstGeom>
        </p:spPr>
      </p:pic>
    </p:spTree>
    <p:extLst>
      <p:ext uri="{BB962C8B-B14F-4D97-AF65-F5344CB8AC3E}">
        <p14:creationId xmlns:p14="http://schemas.microsoft.com/office/powerpoint/2010/main" val="9882008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62078-5E4A-FE67-AFD5-CF428687A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28" y="-3044142"/>
            <a:ext cx="13202856" cy="9902142"/>
          </a:xfrm>
          <a:prstGeom prst="rect">
            <a:avLst/>
          </a:prstGeom>
        </p:spPr>
      </p:pic>
    </p:spTree>
    <p:extLst>
      <p:ext uri="{BB962C8B-B14F-4D97-AF65-F5344CB8AC3E}">
        <p14:creationId xmlns:p14="http://schemas.microsoft.com/office/powerpoint/2010/main" val="19436588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EB47B-6EE9-857E-E299-AAB8A15EF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104" y="-117332"/>
            <a:ext cx="14962208" cy="7092664"/>
          </a:xfrm>
          <a:prstGeom prst="rect">
            <a:avLst/>
          </a:prstGeom>
        </p:spPr>
      </p:pic>
    </p:spTree>
    <p:extLst>
      <p:ext uri="{BB962C8B-B14F-4D97-AF65-F5344CB8AC3E}">
        <p14:creationId xmlns:p14="http://schemas.microsoft.com/office/powerpoint/2010/main" val="23710745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9A129E25-EE36-297C-3698-DCA7B97A5B46}"/>
              </a:ext>
            </a:extLst>
          </p:cNvPr>
          <p:cNvGraphicFramePr>
            <a:graphicFrameLocks noGrp="1"/>
          </p:cNvGraphicFramePr>
          <p:nvPr>
            <p:extLst>
              <p:ext uri="{D42A27DB-BD31-4B8C-83A1-F6EECF244321}">
                <p14:modId xmlns:p14="http://schemas.microsoft.com/office/powerpoint/2010/main" val="2165677882"/>
              </p:ext>
            </p:extLst>
          </p:nvPr>
        </p:nvGraphicFramePr>
        <p:xfrm>
          <a:off x="441037" y="1152236"/>
          <a:ext cx="11125200" cy="4358640"/>
        </p:xfrm>
        <a:graphic>
          <a:graphicData uri="http://schemas.openxmlformats.org/drawingml/2006/table">
            <a:tbl>
              <a:tblPr firstRow="1" bandRow="1">
                <a:tableStyleId>{2D5ABB26-0587-4C30-8999-92F81FD0307C}</a:tableStyleId>
              </a:tblPr>
              <a:tblGrid>
                <a:gridCol w="3291840">
                  <a:extLst>
                    <a:ext uri="{9D8B030D-6E8A-4147-A177-3AD203B41FA5}">
                      <a16:colId xmlns:a16="http://schemas.microsoft.com/office/drawing/2014/main" val="1126160962"/>
                    </a:ext>
                  </a:extLst>
                </a:gridCol>
                <a:gridCol w="5974080">
                  <a:extLst>
                    <a:ext uri="{9D8B030D-6E8A-4147-A177-3AD203B41FA5}">
                      <a16:colId xmlns:a16="http://schemas.microsoft.com/office/drawing/2014/main" val="3796209788"/>
                    </a:ext>
                  </a:extLst>
                </a:gridCol>
                <a:gridCol w="1859280">
                  <a:extLst>
                    <a:ext uri="{9D8B030D-6E8A-4147-A177-3AD203B41FA5}">
                      <a16:colId xmlns:a16="http://schemas.microsoft.com/office/drawing/2014/main" val="850824289"/>
                    </a:ext>
                  </a:extLst>
                </a:gridCol>
              </a:tblGrid>
              <a:tr h="370840">
                <a:tc>
                  <a:txBody>
                    <a:bodyPr/>
                    <a:lstStyle/>
                    <a:p>
                      <a:pPr algn="ctr"/>
                      <a:r>
                        <a:rPr lang="en-US" sz="2000" b="1" dirty="0">
                          <a:latin typeface="Times New Roman" panose="02020603050405020304" pitchFamily="18" charset="0"/>
                          <a:cs typeface="Times New Roman" panose="02020603050405020304" pitchFamily="18" charset="0"/>
                        </a:rPr>
                        <a:t>Hyperparameter</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Description</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Typical Range</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5470188"/>
                  </a:ext>
                </a:extLst>
              </a:tr>
              <a:tr h="370840">
                <a:tc>
                  <a:txBody>
                    <a:bodyPr/>
                    <a:lstStyle/>
                    <a:p>
                      <a:r>
                        <a:rPr lang="en-IN" sz="2000" dirty="0">
                          <a:latin typeface="Times New Roman" panose="02020603050405020304" pitchFamily="18" charset="0"/>
                          <a:cs typeface="Times New Roman" panose="02020603050405020304" pitchFamily="18" charset="0"/>
                        </a:rPr>
                        <a:t>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Controls the step size during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1e-5 to 1e-2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461179"/>
                  </a:ext>
                </a:extLst>
              </a:tr>
              <a:tr h="370840">
                <a:tc>
                  <a:txBody>
                    <a:bodyPr/>
                    <a:lstStyle/>
                    <a:p>
                      <a:r>
                        <a:rPr lang="en-IN" sz="2000" dirty="0">
                          <a:latin typeface="Times New Roman" panose="02020603050405020304" pitchFamily="18" charset="0"/>
                          <a:cs typeface="Times New Roman" panose="02020603050405020304" pitchFamily="18" charset="0"/>
                        </a:rPr>
                        <a:t>Batch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Number of training examples used in one iteration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037961"/>
                  </a:ext>
                </a:extLst>
              </a:tr>
              <a:tr h="370840">
                <a:tc>
                  <a:txBody>
                    <a:bodyPr/>
                    <a:lstStyle/>
                    <a:p>
                      <a:r>
                        <a:rPr lang="en-IN" sz="2000" dirty="0">
                          <a:latin typeface="Times New Roman" panose="02020603050405020304" pitchFamily="18" charset="0"/>
                          <a:cs typeface="Times New Roman" panose="02020603050405020304" pitchFamily="18" charset="0"/>
                        </a:rPr>
                        <a:t>Number of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Number of complete passes through the training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942151"/>
                  </a:ext>
                </a:extLst>
              </a:tr>
              <a:tr h="370840">
                <a:tc>
                  <a:txBody>
                    <a:bodyPr/>
                    <a:lstStyle/>
                    <a:p>
                      <a:r>
                        <a:rPr lang="en-IN" sz="2000" dirty="0">
                          <a:latin typeface="Times New Roman" panose="02020603050405020304" pitchFamily="18" charset="0"/>
                          <a:cs typeface="Times New Roman" panose="02020603050405020304" pitchFamily="18" charset="0"/>
                        </a:rPr>
                        <a:t>Image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Input image dimensions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640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527950"/>
                  </a:ext>
                </a:extLst>
              </a:tr>
              <a:tr h="370840">
                <a:tc>
                  <a:txBody>
                    <a:bodyPr/>
                    <a:lstStyle/>
                    <a:p>
                      <a:r>
                        <a:rPr lang="en-IN" sz="2000" dirty="0">
                          <a:latin typeface="Times New Roman" panose="02020603050405020304" pitchFamily="18" charset="0"/>
                          <a:cs typeface="Times New Roman" panose="02020603050405020304" pitchFamily="18" charset="0"/>
                        </a:rPr>
                        <a:t>Optimizer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Algorithm to update network 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Adam, SGD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551440"/>
                  </a:ext>
                </a:extLst>
              </a:tr>
              <a:tr h="370840">
                <a:tc>
                  <a:txBody>
                    <a:bodyPr/>
                    <a:lstStyle/>
                    <a:p>
                      <a:r>
                        <a:rPr lang="en-IN" sz="2000" dirty="0">
                          <a:latin typeface="Times New Roman" panose="02020603050405020304" pitchFamily="18" charset="0"/>
                          <a:cs typeface="Times New Roman" panose="02020603050405020304" pitchFamily="18" charset="0"/>
                        </a:rPr>
                        <a:t>Momentum (for SGD)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Accelerates gradient descent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0.9 to 0.99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905809"/>
                  </a:ext>
                </a:extLst>
              </a:tr>
              <a:tr h="370840">
                <a:tc>
                  <a:txBody>
                    <a:bodyPr/>
                    <a:lstStyle/>
                    <a:p>
                      <a:r>
                        <a:rPr lang="en-IN" sz="2000" dirty="0">
                          <a:latin typeface="Times New Roman" panose="02020603050405020304" pitchFamily="18" charset="0"/>
                          <a:cs typeface="Times New Roman" panose="02020603050405020304" pitchFamily="18" charset="0"/>
                        </a:rPr>
                        <a:t>Augmentation Strength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Intensity of data augmentation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0 to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119246"/>
                  </a:ext>
                </a:extLst>
              </a:tr>
              <a:tr h="370840">
                <a:tc>
                  <a:txBody>
                    <a:bodyPr/>
                    <a:lstStyle/>
                    <a:p>
                      <a:r>
                        <a:rPr lang="en-IN" sz="2000" dirty="0">
                          <a:latin typeface="Times New Roman" panose="02020603050405020304" pitchFamily="18" charset="0"/>
                          <a:cs typeface="Times New Roman" panose="02020603050405020304" pitchFamily="18" charset="0"/>
                        </a:rPr>
                        <a:t>Warmup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Number of epochs for learning rate warmup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0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4634407"/>
                  </a:ext>
                </a:extLst>
              </a:tr>
              <a:tr h="370840">
                <a:tc>
                  <a:txBody>
                    <a:bodyPr/>
                    <a:lstStyle/>
                    <a:p>
                      <a:r>
                        <a:rPr lang="en-IN" sz="2000" dirty="0">
                          <a:latin typeface="Times New Roman" panose="02020603050405020304" pitchFamily="18" charset="0"/>
                          <a:cs typeface="Times New Roman" panose="02020603050405020304" pitchFamily="18" charset="0"/>
                        </a:rPr>
                        <a:t>Box Loss 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Weight for bounding box regression 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0.02 to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6776862"/>
                  </a:ext>
                </a:extLst>
              </a:tr>
              <a:tr h="370840">
                <a:tc>
                  <a:txBody>
                    <a:bodyPr/>
                    <a:lstStyle/>
                    <a:p>
                      <a:r>
                        <a:rPr lang="en-IN" sz="2000" dirty="0">
                          <a:latin typeface="Times New Roman" panose="02020603050405020304" pitchFamily="18" charset="0"/>
                          <a:cs typeface="Times New Roman" panose="02020603050405020304" pitchFamily="18" charset="0"/>
                        </a:rPr>
                        <a:t>Class Loss 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Weight for classification 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latin typeface="Times New Roman" panose="02020603050405020304" pitchFamily="18" charset="0"/>
                          <a:cs typeface="Times New Roman" panose="02020603050405020304" pitchFamily="18" charset="0"/>
                        </a:rPr>
                        <a:t>0.2 to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59867"/>
                  </a:ext>
                </a:extLst>
              </a:tr>
            </a:tbl>
          </a:graphicData>
        </a:graphic>
      </p:graphicFrame>
      <p:sp>
        <p:nvSpPr>
          <p:cNvPr id="10" name="Title 1">
            <a:extLst>
              <a:ext uri="{FF2B5EF4-FFF2-40B4-BE49-F238E27FC236}">
                <a16:creationId xmlns:a16="http://schemas.microsoft.com/office/drawing/2014/main" id="{EF9ABE94-D00C-705E-9E4F-6D2E85EE5746}"/>
              </a:ext>
            </a:extLst>
          </p:cNvPr>
          <p:cNvSpPr>
            <a:spLocks noGrp="1"/>
          </p:cNvSpPr>
          <p:nvPr>
            <p:ph type="title"/>
          </p:nvPr>
        </p:nvSpPr>
        <p:spPr>
          <a:xfrm>
            <a:off x="3168766" y="315270"/>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Hyper Parameter Table</a:t>
            </a:r>
          </a:p>
        </p:txBody>
      </p:sp>
    </p:spTree>
    <p:extLst>
      <p:ext uri="{BB962C8B-B14F-4D97-AF65-F5344CB8AC3E}">
        <p14:creationId xmlns:p14="http://schemas.microsoft.com/office/powerpoint/2010/main" val="3198848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AF66-A0EA-8A95-74DD-96D88429CCA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A2ACDC6-F5C6-8CBF-A149-602A298BBF38}"/>
              </a:ext>
            </a:extLst>
          </p:cNvPr>
          <p:cNvSpPr>
            <a:spLocks noGrp="1"/>
          </p:cNvSpPr>
          <p:nvPr>
            <p:ph type="title"/>
          </p:nvPr>
        </p:nvSpPr>
        <p:spPr>
          <a:xfrm>
            <a:off x="3341370" y="490761"/>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Hyper Parameter Setup</a:t>
            </a:r>
          </a:p>
        </p:txBody>
      </p:sp>
      <p:graphicFrame>
        <p:nvGraphicFramePr>
          <p:cNvPr id="19" name="Table 18">
            <a:extLst>
              <a:ext uri="{FF2B5EF4-FFF2-40B4-BE49-F238E27FC236}">
                <a16:creationId xmlns:a16="http://schemas.microsoft.com/office/drawing/2014/main" id="{EF349840-CD1E-C61C-13AA-00A603F28E52}"/>
              </a:ext>
            </a:extLst>
          </p:cNvPr>
          <p:cNvGraphicFramePr>
            <a:graphicFrameLocks noGrp="1"/>
          </p:cNvGraphicFramePr>
          <p:nvPr>
            <p:extLst>
              <p:ext uri="{D42A27DB-BD31-4B8C-83A1-F6EECF244321}">
                <p14:modId xmlns:p14="http://schemas.microsoft.com/office/powerpoint/2010/main" val="3963325482"/>
              </p:ext>
            </p:extLst>
          </p:nvPr>
        </p:nvGraphicFramePr>
        <p:xfrm>
          <a:off x="1865745" y="1536989"/>
          <a:ext cx="8460510" cy="3784022"/>
        </p:xfrm>
        <a:graphic>
          <a:graphicData uri="http://schemas.openxmlformats.org/drawingml/2006/table">
            <a:tbl>
              <a:tblPr>
                <a:tableStyleId>{2D5ABB26-0587-4C30-8999-92F81FD0307C}</a:tableStyleId>
              </a:tblPr>
              <a:tblGrid>
                <a:gridCol w="2355274">
                  <a:extLst>
                    <a:ext uri="{9D8B030D-6E8A-4147-A177-3AD203B41FA5}">
                      <a16:colId xmlns:a16="http://schemas.microsoft.com/office/drawing/2014/main" val="4124629908"/>
                    </a:ext>
                  </a:extLst>
                </a:gridCol>
                <a:gridCol w="2373745">
                  <a:extLst>
                    <a:ext uri="{9D8B030D-6E8A-4147-A177-3AD203B41FA5}">
                      <a16:colId xmlns:a16="http://schemas.microsoft.com/office/drawing/2014/main" val="3764684335"/>
                    </a:ext>
                  </a:extLst>
                </a:gridCol>
                <a:gridCol w="3731491">
                  <a:extLst>
                    <a:ext uri="{9D8B030D-6E8A-4147-A177-3AD203B41FA5}">
                      <a16:colId xmlns:a16="http://schemas.microsoft.com/office/drawing/2014/main" val="3060810651"/>
                    </a:ext>
                  </a:extLst>
                </a:gridCol>
              </a:tblGrid>
              <a:tr h="156805">
                <a:tc>
                  <a:txBody>
                    <a:bodyPr/>
                    <a:lstStyle/>
                    <a:p>
                      <a:pPr algn="ctr"/>
                      <a:r>
                        <a:rPr lang="en-IN" sz="2000" b="1" dirty="0">
                          <a:latin typeface="Times New Roman" panose="02020603050405020304" pitchFamily="18" charset="0"/>
                          <a:cs typeface="Times New Roman" panose="02020603050405020304" pitchFamily="18" charset="0"/>
                        </a:rPr>
                        <a:t>Hyperparameter</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Default Value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Description</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6955435"/>
                  </a:ext>
                </a:extLst>
              </a:tr>
              <a:tr h="156805">
                <a:tc>
                  <a:txBody>
                    <a:bodyPr/>
                    <a:lstStyle/>
                    <a:p>
                      <a:r>
                        <a:rPr lang="en-IN" sz="2000">
                          <a:latin typeface="Times New Roman" panose="02020603050405020304" pitchFamily="18" charset="0"/>
                          <a:cs typeface="Times New Roman" panose="02020603050405020304" pitchFamily="18" charset="0"/>
                        </a:rPr>
                        <a:t>lr0</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0.01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Initial learning rate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647148"/>
                  </a:ext>
                </a:extLst>
              </a:tr>
              <a:tr h="156805">
                <a:tc>
                  <a:txBody>
                    <a:bodyPr/>
                    <a:lstStyle/>
                    <a:p>
                      <a:r>
                        <a:rPr lang="en-IN" sz="2000">
                          <a:latin typeface="Times New Roman" panose="02020603050405020304" pitchFamily="18" charset="0"/>
                          <a:cs typeface="Times New Roman" panose="02020603050405020304" pitchFamily="18" charset="0"/>
                        </a:rPr>
                        <a:t>lrf</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0.01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Final learning rate factor</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024670"/>
                  </a:ext>
                </a:extLst>
              </a:tr>
              <a:tr h="156805">
                <a:tc>
                  <a:txBody>
                    <a:bodyPr/>
                    <a:lstStyle/>
                    <a:p>
                      <a:r>
                        <a:rPr lang="en-IN" sz="2000">
                          <a:latin typeface="Times New Roman" panose="02020603050405020304" pitchFamily="18" charset="0"/>
                          <a:cs typeface="Times New Roman" panose="02020603050405020304" pitchFamily="18" charset="0"/>
                        </a:rPr>
                        <a:t>momentum</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0.937</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SGD momentum/Adam beta1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615935"/>
                  </a:ext>
                </a:extLst>
              </a:tr>
              <a:tr h="156805">
                <a:tc>
                  <a:txBody>
                    <a:bodyPr/>
                    <a:lstStyle/>
                    <a:p>
                      <a:r>
                        <a:rPr lang="en-IN" sz="2000" dirty="0" err="1">
                          <a:latin typeface="Times New Roman" panose="02020603050405020304" pitchFamily="18" charset="0"/>
                          <a:cs typeface="Times New Roman" panose="02020603050405020304" pitchFamily="18" charset="0"/>
                        </a:rPr>
                        <a:t>weight_decay</a:t>
                      </a:r>
                      <a:endParaRPr lang="en-IN" sz="2000" dirty="0">
                        <a:latin typeface="Times New Roman" panose="02020603050405020304" pitchFamily="18" charset="0"/>
                        <a:cs typeface="Times New Roman" panose="02020603050405020304" pitchFamily="18" charset="0"/>
                      </a:endParaRP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0.0005</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Optimizer weight decay</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444078"/>
                  </a:ext>
                </a:extLst>
              </a:tr>
              <a:tr h="156805">
                <a:tc>
                  <a:txBody>
                    <a:bodyPr/>
                    <a:lstStyle/>
                    <a:p>
                      <a:r>
                        <a:rPr lang="en-IN" sz="2000">
                          <a:latin typeface="Times New Roman" panose="02020603050405020304" pitchFamily="18" charset="0"/>
                          <a:cs typeface="Times New Roman" panose="02020603050405020304" pitchFamily="18" charset="0"/>
                        </a:rPr>
                        <a:t>warmup_epochs</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3.0</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Warmup epochs (fractions ok)</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5656414"/>
                  </a:ext>
                </a:extLst>
              </a:tr>
              <a:tr h="156805">
                <a:tc>
                  <a:txBody>
                    <a:bodyPr/>
                    <a:lstStyle/>
                    <a:p>
                      <a:r>
                        <a:rPr lang="en-IN" sz="2000">
                          <a:latin typeface="Times New Roman" panose="02020603050405020304" pitchFamily="18" charset="0"/>
                          <a:cs typeface="Times New Roman" panose="02020603050405020304" pitchFamily="18" charset="0"/>
                        </a:rPr>
                        <a:t>warmup_momentum</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0.8</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Warmup initial momentum</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21328"/>
                  </a:ext>
                </a:extLst>
              </a:tr>
              <a:tr h="156805">
                <a:tc>
                  <a:txBody>
                    <a:bodyPr/>
                    <a:lstStyle/>
                    <a:p>
                      <a:r>
                        <a:rPr lang="en-IN" sz="2000">
                          <a:latin typeface="Times New Roman" panose="02020603050405020304" pitchFamily="18" charset="0"/>
                          <a:cs typeface="Times New Roman" panose="02020603050405020304" pitchFamily="18" charset="0"/>
                        </a:rPr>
                        <a:t>warmup_bias_lr</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0.1</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Times New Roman" panose="02020603050405020304" pitchFamily="18" charset="0"/>
                          <a:cs typeface="Times New Roman" panose="02020603050405020304" pitchFamily="18" charset="0"/>
                        </a:rPr>
                        <a:t>Warmup initial bias learning rate</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9007621"/>
                  </a:ext>
                </a:extLst>
              </a:tr>
              <a:tr h="156805">
                <a:tc>
                  <a:txBody>
                    <a:bodyPr/>
                    <a:lstStyle/>
                    <a:p>
                      <a:r>
                        <a:rPr lang="en-IN" sz="2000">
                          <a:latin typeface="Times New Roman" panose="02020603050405020304" pitchFamily="18" charset="0"/>
                          <a:cs typeface="Times New Roman" panose="02020603050405020304" pitchFamily="18" charset="0"/>
                        </a:rPr>
                        <a:t>box</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7.5</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Box loss gain</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5266598"/>
                  </a:ext>
                </a:extLst>
              </a:tr>
              <a:tr h="156805">
                <a:tc>
                  <a:txBody>
                    <a:bodyPr/>
                    <a:lstStyle/>
                    <a:p>
                      <a:r>
                        <a:rPr lang="en-IN" sz="2000" dirty="0" err="1">
                          <a:latin typeface="Times New Roman" panose="02020603050405020304" pitchFamily="18" charset="0"/>
                          <a:cs typeface="Times New Roman" panose="02020603050405020304" pitchFamily="18" charset="0"/>
                        </a:rPr>
                        <a:t>cls</a:t>
                      </a:r>
                      <a:endParaRPr lang="en-IN" sz="2000" dirty="0">
                        <a:latin typeface="Times New Roman" panose="02020603050405020304" pitchFamily="18" charset="0"/>
                        <a:cs typeface="Times New Roman" panose="02020603050405020304" pitchFamily="18" charset="0"/>
                      </a:endParaRP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0.5</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Classification loss gain</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78860"/>
                  </a:ext>
                </a:extLst>
              </a:tr>
              <a:tr h="156805">
                <a:tc>
                  <a:txBody>
                    <a:bodyPr/>
                    <a:lstStyle/>
                    <a:p>
                      <a:r>
                        <a:rPr lang="en-IN" sz="2000">
                          <a:latin typeface="Times New Roman" panose="02020603050405020304" pitchFamily="18" charset="0"/>
                          <a:cs typeface="Times New Roman" panose="02020603050405020304" pitchFamily="18" charset="0"/>
                        </a:rPr>
                        <a:t>dfl</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1.5</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DFL loss gain</a:t>
                      </a:r>
                    </a:p>
                  </a:txBody>
                  <a:tcPr marL="39201" marR="39201" marT="19601" marB="196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572283"/>
                  </a:ext>
                </a:extLst>
              </a:tr>
            </a:tbl>
          </a:graphicData>
        </a:graphic>
      </p:graphicFrame>
    </p:spTree>
    <p:extLst>
      <p:ext uri="{BB962C8B-B14F-4D97-AF65-F5344CB8AC3E}">
        <p14:creationId xmlns:p14="http://schemas.microsoft.com/office/powerpoint/2010/main" val="37329987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6FEA-7F79-5F72-12E1-3C8098BE5CB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08D09ED-C43A-C610-B723-7491F98250B7}"/>
              </a:ext>
            </a:extLst>
          </p:cNvPr>
          <p:cNvSpPr>
            <a:spLocks noGrp="1"/>
          </p:cNvSpPr>
          <p:nvPr>
            <p:ph type="title"/>
          </p:nvPr>
        </p:nvSpPr>
        <p:spPr>
          <a:xfrm>
            <a:off x="4322965" y="499997"/>
            <a:ext cx="354607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Training Setup</a:t>
            </a:r>
          </a:p>
        </p:txBody>
      </p:sp>
      <p:graphicFrame>
        <p:nvGraphicFramePr>
          <p:cNvPr id="2" name="Table 1">
            <a:extLst>
              <a:ext uri="{FF2B5EF4-FFF2-40B4-BE49-F238E27FC236}">
                <a16:creationId xmlns:a16="http://schemas.microsoft.com/office/drawing/2014/main" id="{4CAAB753-990E-00DC-B904-6EFF5E2D3FB8}"/>
              </a:ext>
            </a:extLst>
          </p:cNvPr>
          <p:cNvGraphicFramePr>
            <a:graphicFrameLocks noGrp="1"/>
          </p:cNvGraphicFramePr>
          <p:nvPr>
            <p:extLst>
              <p:ext uri="{D42A27DB-BD31-4B8C-83A1-F6EECF244321}">
                <p14:modId xmlns:p14="http://schemas.microsoft.com/office/powerpoint/2010/main" val="3453080477"/>
              </p:ext>
            </p:extLst>
          </p:nvPr>
        </p:nvGraphicFramePr>
        <p:xfrm>
          <a:off x="2066636" y="1503307"/>
          <a:ext cx="8058729" cy="3851386"/>
        </p:xfrm>
        <a:graphic>
          <a:graphicData uri="http://schemas.openxmlformats.org/drawingml/2006/table">
            <a:tbl>
              <a:tblPr>
                <a:tableStyleId>{2D5ABB26-0587-4C30-8999-92F81FD0307C}</a:tableStyleId>
              </a:tblPr>
              <a:tblGrid>
                <a:gridCol w="1505528">
                  <a:extLst>
                    <a:ext uri="{9D8B030D-6E8A-4147-A177-3AD203B41FA5}">
                      <a16:colId xmlns:a16="http://schemas.microsoft.com/office/drawing/2014/main" val="3366581685"/>
                    </a:ext>
                  </a:extLst>
                </a:gridCol>
                <a:gridCol w="1674091">
                  <a:extLst>
                    <a:ext uri="{9D8B030D-6E8A-4147-A177-3AD203B41FA5}">
                      <a16:colId xmlns:a16="http://schemas.microsoft.com/office/drawing/2014/main" val="1909938360"/>
                    </a:ext>
                  </a:extLst>
                </a:gridCol>
                <a:gridCol w="4879110">
                  <a:extLst>
                    <a:ext uri="{9D8B030D-6E8A-4147-A177-3AD203B41FA5}">
                      <a16:colId xmlns:a16="http://schemas.microsoft.com/office/drawing/2014/main" val="762393647"/>
                    </a:ext>
                  </a:extLst>
                </a:gridCol>
              </a:tblGrid>
              <a:tr h="0">
                <a:tc>
                  <a:txBody>
                    <a:bodyPr/>
                    <a:lstStyle/>
                    <a:p>
                      <a:pPr algn="ctr"/>
                      <a:r>
                        <a:rPr lang="en-IN" sz="2000" b="1" dirty="0">
                          <a:latin typeface="Times New Roman" panose="02020603050405020304" pitchFamily="18" charset="0"/>
                          <a:cs typeface="Times New Roman" panose="02020603050405020304" pitchFamily="18" charset="0"/>
                        </a:rPr>
                        <a:t>Setting</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Default Value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latin typeface="Times New Roman" panose="02020603050405020304" pitchFamily="18" charset="0"/>
                          <a:cs typeface="Times New Roman" panose="02020603050405020304" pitchFamily="18" charset="0"/>
                        </a:rPr>
                        <a:t>Description</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2875901"/>
                  </a:ext>
                </a:extLst>
              </a:tr>
              <a:tr h="0">
                <a:tc>
                  <a:txBody>
                    <a:bodyPr/>
                    <a:lstStyle/>
                    <a:p>
                      <a:pPr algn="l"/>
                      <a:r>
                        <a:rPr lang="en-IN" sz="2000">
                          <a:latin typeface="Times New Roman" panose="02020603050405020304" pitchFamily="18" charset="0"/>
                          <a:cs typeface="Times New Roman" panose="02020603050405020304" pitchFamily="18" charset="0"/>
                        </a:rPr>
                        <a:t>epochs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00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Number of training epochs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5016930"/>
                  </a:ext>
                </a:extLst>
              </a:tr>
              <a:tr h="100000">
                <a:tc>
                  <a:txBody>
                    <a:bodyPr/>
                    <a:lstStyle/>
                    <a:p>
                      <a:pPr algn="l"/>
                      <a:r>
                        <a:rPr lang="en-IN" sz="2000">
                          <a:latin typeface="Times New Roman" panose="02020603050405020304" pitchFamily="18" charset="0"/>
                          <a:cs typeface="Times New Roman" panose="02020603050405020304" pitchFamily="18" charset="0"/>
                        </a:rPr>
                        <a:t>batch_size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Times New Roman" panose="02020603050405020304" pitchFamily="18" charset="0"/>
                          <a:cs typeface="Times New Roman" panose="02020603050405020304" pitchFamily="18" charset="0"/>
                        </a:rPr>
                        <a:t>Number of images per batch</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874951"/>
                  </a:ext>
                </a:extLst>
              </a:tr>
              <a:tr h="0">
                <a:tc>
                  <a:txBody>
                    <a:bodyPr/>
                    <a:lstStyle/>
                    <a:p>
                      <a:pPr algn="l"/>
                      <a:r>
                        <a:rPr lang="en-IN" sz="2000">
                          <a:latin typeface="Times New Roman" panose="02020603050405020304" pitchFamily="18" charset="0"/>
                          <a:cs typeface="Times New Roman" panose="02020603050405020304" pitchFamily="18" charset="0"/>
                        </a:rPr>
                        <a:t>imgsz</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640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Input image size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9965176"/>
                  </a:ext>
                </a:extLst>
              </a:tr>
              <a:tr h="131759">
                <a:tc>
                  <a:txBody>
                    <a:bodyPr/>
                    <a:lstStyle/>
                    <a:p>
                      <a:pPr algn="l"/>
                      <a:r>
                        <a:rPr lang="en-IN" sz="2000">
                          <a:latin typeface="Times New Roman" panose="02020603050405020304" pitchFamily="18" charset="0"/>
                          <a:cs typeface="Times New Roman" panose="02020603050405020304" pitchFamily="18" charset="0"/>
                        </a:rPr>
                        <a:t>optimizer</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'auto'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Optimizer to use (SGD, Adam, </a:t>
                      </a:r>
                      <a:r>
                        <a:rPr lang="en-IN" sz="2000" dirty="0" err="1">
                          <a:latin typeface="Times New Roman" panose="02020603050405020304" pitchFamily="18" charset="0"/>
                          <a:cs typeface="Times New Roman" panose="02020603050405020304" pitchFamily="18" charset="0"/>
                        </a:rPr>
                        <a:t>Adamax</a:t>
                      </a:r>
                      <a:r>
                        <a:rPr lang="en-IN" sz="2000" dirty="0">
                          <a:latin typeface="Times New Roman" panose="02020603050405020304" pitchFamily="18" charset="0"/>
                          <a:cs typeface="Times New Roman" panose="02020603050405020304" pitchFamily="18" charset="0"/>
                        </a:rPr>
                        <a:t>, etc.)</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45736"/>
                  </a:ext>
                </a:extLst>
              </a:tr>
              <a:tr h="100000">
                <a:tc>
                  <a:txBody>
                    <a:bodyPr/>
                    <a:lstStyle/>
                    <a:p>
                      <a:pPr algn="l"/>
                      <a:r>
                        <a:rPr lang="en-IN" sz="2000">
                          <a:latin typeface="Times New Roman" panose="02020603050405020304" pitchFamily="18" charset="0"/>
                          <a:cs typeface="Times New Roman" panose="02020603050405020304" pitchFamily="18" charset="0"/>
                        </a:rPr>
                        <a:t>seed</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Random seed for reproducibility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7724175"/>
                  </a:ext>
                </a:extLst>
              </a:tr>
              <a:tr h="131759">
                <a:tc>
                  <a:txBody>
                    <a:bodyPr/>
                    <a:lstStyle/>
                    <a:p>
                      <a:pPr algn="l"/>
                      <a:r>
                        <a:rPr lang="en-IN" sz="2000">
                          <a:latin typeface="Times New Roman" panose="02020603050405020304" pitchFamily="18" charset="0"/>
                          <a:cs typeface="Times New Roman" panose="02020603050405020304" pitchFamily="18" charset="0"/>
                        </a:rPr>
                        <a:t>deterministic</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True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Times New Roman" panose="02020603050405020304" pitchFamily="18" charset="0"/>
                          <a:cs typeface="Times New Roman" panose="02020603050405020304" pitchFamily="18" charset="0"/>
                        </a:rPr>
                        <a:t>Whether to enable deterministic mode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514809"/>
                  </a:ext>
                </a:extLst>
              </a:tr>
              <a:tr h="100000">
                <a:tc>
                  <a:txBody>
                    <a:bodyPr/>
                    <a:lstStyle/>
                    <a:p>
                      <a:pPr algn="l"/>
                      <a:r>
                        <a:rPr lang="en-IN" sz="2000">
                          <a:latin typeface="Times New Roman" panose="02020603050405020304" pitchFamily="18" charset="0"/>
                          <a:cs typeface="Times New Roman" panose="02020603050405020304" pitchFamily="18" charset="0"/>
                        </a:rPr>
                        <a:t>single_cls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False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Times New Roman" panose="02020603050405020304" pitchFamily="18" charset="0"/>
                          <a:cs typeface="Times New Roman" panose="02020603050405020304" pitchFamily="18" charset="0"/>
                        </a:rPr>
                        <a:t>Train multi-class data as single-class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977125"/>
                  </a:ext>
                </a:extLst>
              </a:tr>
              <a:tr h="131759">
                <a:tc>
                  <a:txBody>
                    <a:bodyPr/>
                    <a:lstStyle/>
                    <a:p>
                      <a:pPr algn="l"/>
                      <a:r>
                        <a:rPr lang="en-IN" sz="2000">
                          <a:latin typeface="Times New Roman" panose="02020603050405020304" pitchFamily="18" charset="0"/>
                          <a:cs typeface="Times New Roman" panose="02020603050405020304" pitchFamily="18" charset="0"/>
                        </a:rPr>
                        <a:t>rect</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False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Rectangular training with each batch collated</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268604"/>
                  </a:ext>
                </a:extLst>
              </a:tr>
              <a:tr h="131759">
                <a:tc>
                  <a:txBody>
                    <a:bodyPr/>
                    <a:lstStyle/>
                    <a:p>
                      <a:pPr algn="l"/>
                      <a:r>
                        <a:rPr lang="en-IN" sz="2000">
                          <a:latin typeface="Times New Roman" panose="02020603050405020304" pitchFamily="18" charset="0"/>
                          <a:cs typeface="Times New Roman" panose="02020603050405020304" pitchFamily="18" charset="0"/>
                        </a:rPr>
                        <a:t>amp</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a:latin typeface="Times New Roman" panose="02020603050405020304" pitchFamily="18" charset="0"/>
                          <a:cs typeface="Times New Roman" panose="02020603050405020304" pitchFamily="18" charset="0"/>
                        </a:rPr>
                        <a:t>True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Automatic Mixed Precision training</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218280"/>
                  </a:ext>
                </a:extLst>
              </a:tr>
              <a:tr h="0">
                <a:tc>
                  <a:txBody>
                    <a:bodyPr/>
                    <a:lstStyle/>
                    <a:p>
                      <a:pPr algn="l"/>
                      <a:r>
                        <a:rPr lang="en-IN" sz="2000">
                          <a:latin typeface="Times New Roman" panose="02020603050405020304" pitchFamily="18" charset="0"/>
                          <a:cs typeface="Times New Roman" panose="02020603050405020304" pitchFamily="18" charset="0"/>
                        </a:rPr>
                        <a:t>fraction</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Dataset fraction to train on</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827201"/>
                  </a:ext>
                </a:extLst>
              </a:tr>
            </a:tbl>
          </a:graphicData>
        </a:graphic>
      </p:graphicFrame>
    </p:spTree>
    <p:extLst>
      <p:ext uri="{BB962C8B-B14F-4D97-AF65-F5344CB8AC3E}">
        <p14:creationId xmlns:p14="http://schemas.microsoft.com/office/powerpoint/2010/main" val="6152494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ED7D-F661-4491-7D68-069515FD65FE}"/>
              </a:ext>
            </a:extLst>
          </p:cNvPr>
          <p:cNvSpPr>
            <a:spLocks noGrp="1"/>
          </p:cNvSpPr>
          <p:nvPr>
            <p:ph type="title"/>
          </p:nvPr>
        </p:nvSpPr>
        <p:spPr>
          <a:xfrm>
            <a:off x="3341370" y="99911"/>
            <a:ext cx="5509260" cy="669016"/>
          </a:xfrm>
        </p:spPr>
        <p:txBody>
          <a:bodyPr>
            <a:normAutofit/>
          </a:bodyPr>
          <a:lstStyle/>
          <a:p>
            <a:r>
              <a:rPr lang="en-US" sz="4000" b="1" u="sng"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E9461D6A-18F2-BAAB-F7D4-5009D735ECB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0073" y="1394689"/>
            <a:ext cx="4855249" cy="3641437"/>
          </a:xfrm>
          <a:prstGeom prst="rect">
            <a:avLst/>
          </a:prstGeom>
        </p:spPr>
      </p:pic>
      <p:sp>
        <p:nvSpPr>
          <p:cNvPr id="5" name="TextBox 4">
            <a:extLst>
              <a:ext uri="{FF2B5EF4-FFF2-40B4-BE49-F238E27FC236}">
                <a16:creationId xmlns:a16="http://schemas.microsoft.com/office/drawing/2014/main" id="{18CBA29F-9280-266C-96AD-4AAFD44A159A}"/>
              </a:ext>
            </a:extLst>
          </p:cNvPr>
          <p:cNvSpPr txBox="1"/>
          <p:nvPr/>
        </p:nvSpPr>
        <p:spPr>
          <a:xfrm>
            <a:off x="5338618" y="953249"/>
            <a:ext cx="6096000" cy="4247317"/>
          </a:xfrm>
          <a:prstGeom prst="rect">
            <a:avLst/>
          </a:prstGeom>
          <a:noFill/>
        </p:spPr>
        <p:txBody>
          <a:bodyPr wrap="square">
            <a:spAutoFit/>
          </a:bodyPr>
          <a:lstStyle/>
          <a:p>
            <a:pPr>
              <a:buFont typeface="+mj-lt"/>
              <a:buAutoNum type="arabicPeriod"/>
            </a:pPr>
            <a:r>
              <a:rPr lang="en-US" dirty="0">
                <a:latin typeface="Times New Roman" panose="02020603050405020304" pitchFamily="18" charset="0"/>
                <a:cs typeface="Times New Roman" panose="02020603050405020304" pitchFamily="18" charset="0"/>
              </a:rPr>
              <a:t>Confusion Matrix :This shows the relationship between predicted (y-axis) and true (x-axis) labels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Healthy class: 27 correct predictions with only 1 false positive and 1 false negative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Mosaic: 16 correct predictions with minimal confusion</a:t>
            </a:r>
          </a:p>
          <a:p>
            <a:pPr marL="742950" lvl="1"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RedRot</a:t>
            </a:r>
            <a:r>
              <a:rPr lang="en-US" dirty="0">
                <a:latin typeface="Times New Roman" panose="02020603050405020304" pitchFamily="18" charset="0"/>
                <a:cs typeface="Times New Roman" panose="02020603050405020304" pitchFamily="18" charset="0"/>
              </a:rPr>
              <a:t>: 17 correct predictions but 6 instances confused with background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Rust: 23 correct predictions with some background confusion (7 cases)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Yellow: 14 correct predictions with minimal confusion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Strong diagonal values indicate good model learning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Background confusion suggests some detection threshold issues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Disease classes have minimal inter-class confusion, showing good feature discrimination</a:t>
            </a:r>
          </a:p>
        </p:txBody>
      </p:sp>
    </p:spTree>
    <p:extLst>
      <p:ext uri="{BB962C8B-B14F-4D97-AF65-F5344CB8AC3E}">
        <p14:creationId xmlns:p14="http://schemas.microsoft.com/office/powerpoint/2010/main" val="13943672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21032-116D-4FE8-A281-CFE05717D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D9E14-A96F-4BE5-BFCC-6CFF0BAA3739}"/>
              </a:ext>
            </a:extLst>
          </p:cNvPr>
          <p:cNvSpPr>
            <a:spLocks noGrp="1"/>
          </p:cNvSpPr>
          <p:nvPr>
            <p:ph type="title"/>
          </p:nvPr>
        </p:nvSpPr>
        <p:spPr>
          <a:xfrm>
            <a:off x="3341370" y="621"/>
            <a:ext cx="5509260" cy="669016"/>
          </a:xfrm>
        </p:spPr>
        <p:txBody>
          <a:bodyPr>
            <a:normAutofit/>
          </a:bodyPr>
          <a:lstStyle/>
          <a:p>
            <a:r>
              <a:rPr lang="en-US" sz="4000" b="1" u="sng"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30F68504-3143-B3FC-84BE-1B34CAB32C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40508" y="900007"/>
            <a:ext cx="5518726" cy="2759363"/>
          </a:xfrm>
          <a:prstGeom prst="rect">
            <a:avLst/>
          </a:prstGeom>
        </p:spPr>
      </p:pic>
      <p:sp>
        <p:nvSpPr>
          <p:cNvPr id="15" name="Rectangle 1">
            <a:extLst>
              <a:ext uri="{FF2B5EF4-FFF2-40B4-BE49-F238E27FC236}">
                <a16:creationId xmlns:a16="http://schemas.microsoft.com/office/drawing/2014/main" id="{CBD6F216-55E5-EB8F-ACCE-416E81B0F67C}"/>
              </a:ext>
            </a:extLst>
          </p:cNvPr>
          <p:cNvSpPr>
            <a:spLocks noChangeArrowheads="1"/>
          </p:cNvSpPr>
          <p:nvPr/>
        </p:nvSpPr>
        <p:spPr bwMode="auto">
          <a:xfrm>
            <a:off x="914400" y="3889740"/>
            <a:ext cx="971903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914377" fontAlgn="base">
              <a:lnSpc>
                <a:spcPct val="100000"/>
              </a:lnSpc>
              <a:spcBef>
                <a:spcPct val="0"/>
              </a:spcBef>
              <a:spcAft>
                <a:spcPct val="0"/>
              </a:spcAft>
              <a:buClrTx/>
              <a:buSzTx/>
              <a:buFontTx/>
              <a:buChar char="•"/>
              <a:tabLst/>
            </a:pPr>
            <a:r>
              <a:rPr lang="en-US" altLang="en-US" sz="1600" b="1" dirty="0">
                <a:latin typeface="Times New Roman" panose="02020603050405020304" pitchFamily="18" charset="0"/>
                <a:cs typeface="Times New Roman" panose="02020603050405020304" pitchFamily="18" charset="0"/>
              </a:rPr>
              <a:t>Box Loss: </a:t>
            </a:r>
            <a:r>
              <a:rPr lang="en-US" altLang="en-US" sz="1600" dirty="0">
                <a:latin typeface="Times New Roman" panose="02020603050405020304" pitchFamily="18" charset="0"/>
                <a:cs typeface="Times New Roman" panose="02020603050405020304" pitchFamily="18" charset="0"/>
              </a:rPr>
              <a:t>The train/</a:t>
            </a:r>
            <a:r>
              <a:rPr lang="en-US" altLang="en-US" sz="1600" dirty="0" err="1">
                <a:latin typeface="Times New Roman" panose="02020603050405020304" pitchFamily="18" charset="0"/>
                <a:cs typeface="Times New Roman" panose="02020603050405020304" pitchFamily="18" charset="0"/>
              </a:rPr>
              <a:t>box_loss</a:t>
            </a:r>
            <a:r>
              <a:rPr lang="en-US" altLang="en-US" sz="1600" dirty="0">
                <a:latin typeface="Times New Roman" panose="02020603050405020304" pitchFamily="18" charset="0"/>
                <a:cs typeface="Times New Roman" panose="02020603050405020304" pitchFamily="18" charset="0"/>
              </a:rPr>
              <a:t> and </a:t>
            </a:r>
            <a:r>
              <a:rPr lang="en-US" altLang="en-US" sz="1600" dirty="0" err="1">
                <a:latin typeface="Times New Roman" panose="02020603050405020304" pitchFamily="18" charset="0"/>
                <a:cs typeface="Times New Roman" panose="02020603050405020304" pitchFamily="18" charset="0"/>
              </a:rPr>
              <a:t>val</a:t>
            </a:r>
            <a:r>
              <a:rPr lang="en-US" altLang="en-US" sz="1600" dirty="0">
                <a:latin typeface="Times New Roman" panose="02020603050405020304" pitchFamily="18" charset="0"/>
                <a:cs typeface="Times New Roman" panose="02020603050405020304" pitchFamily="18" charset="0"/>
              </a:rPr>
              <a:t>/</a:t>
            </a:r>
            <a:r>
              <a:rPr lang="en-US" altLang="en-US" sz="1600" dirty="0" err="1">
                <a:latin typeface="Times New Roman" panose="02020603050405020304" pitchFamily="18" charset="0"/>
                <a:cs typeface="Times New Roman" panose="02020603050405020304" pitchFamily="18" charset="0"/>
              </a:rPr>
              <a:t>box_loss</a:t>
            </a:r>
            <a:r>
              <a:rPr lang="en-US" altLang="en-US" sz="1600" dirty="0">
                <a:latin typeface="Times New Roman" panose="02020603050405020304" pitchFamily="18" charset="0"/>
                <a:cs typeface="Times New Roman" panose="02020603050405020304" pitchFamily="18" charset="0"/>
              </a:rPr>
              <a:t> curves show a gradual decrease over the epochs, indicating that the model is learning to accurately localize the bounding boxes for objects in both the training and validation sets. The validation loss stabilizes, showing a good fit.</a:t>
            </a:r>
          </a:p>
          <a:p>
            <a:pPr marR="0" lvl="0" indent="0" defTabSz="914377" fontAlgn="base">
              <a:lnSpc>
                <a:spcPct val="100000"/>
              </a:lnSpc>
              <a:spcBef>
                <a:spcPct val="0"/>
              </a:spcBef>
              <a:spcAft>
                <a:spcPct val="0"/>
              </a:spcAft>
              <a:buClrTx/>
              <a:buSzTx/>
              <a:buFontTx/>
              <a:buChar char="•"/>
              <a:tabLst/>
            </a:pPr>
            <a:r>
              <a:rPr lang="en-US" altLang="en-US" sz="1600" b="1" dirty="0">
                <a:latin typeface="Times New Roman" panose="02020603050405020304" pitchFamily="18" charset="0"/>
                <a:cs typeface="Times New Roman" panose="02020603050405020304" pitchFamily="18" charset="0"/>
              </a:rPr>
              <a:t>Classification Loss: </a:t>
            </a:r>
            <a:r>
              <a:rPr lang="en-US" altLang="en-US" sz="1600" dirty="0">
                <a:latin typeface="Times New Roman" panose="02020603050405020304" pitchFamily="18" charset="0"/>
                <a:cs typeface="Times New Roman" panose="02020603050405020304" pitchFamily="18" charset="0"/>
              </a:rPr>
              <a:t>The train/</a:t>
            </a:r>
            <a:r>
              <a:rPr lang="en-US" altLang="en-US" sz="1600" dirty="0" err="1">
                <a:latin typeface="Times New Roman" panose="02020603050405020304" pitchFamily="18" charset="0"/>
                <a:cs typeface="Times New Roman" panose="02020603050405020304" pitchFamily="18" charset="0"/>
              </a:rPr>
              <a:t>cls_loss</a:t>
            </a:r>
            <a:r>
              <a:rPr lang="en-US" altLang="en-US" sz="1600" dirty="0">
                <a:latin typeface="Times New Roman" panose="02020603050405020304" pitchFamily="18" charset="0"/>
                <a:cs typeface="Times New Roman" panose="02020603050405020304" pitchFamily="18" charset="0"/>
              </a:rPr>
              <a:t> and </a:t>
            </a:r>
            <a:r>
              <a:rPr lang="en-US" altLang="en-US" sz="1600" dirty="0" err="1">
                <a:latin typeface="Times New Roman" panose="02020603050405020304" pitchFamily="18" charset="0"/>
                <a:cs typeface="Times New Roman" panose="02020603050405020304" pitchFamily="18" charset="0"/>
              </a:rPr>
              <a:t>val</a:t>
            </a:r>
            <a:r>
              <a:rPr lang="en-US" altLang="en-US" sz="1600" dirty="0">
                <a:latin typeface="Times New Roman" panose="02020603050405020304" pitchFamily="18" charset="0"/>
                <a:cs typeface="Times New Roman" panose="02020603050405020304" pitchFamily="18" charset="0"/>
              </a:rPr>
              <a:t>/</a:t>
            </a:r>
            <a:r>
              <a:rPr lang="en-US" altLang="en-US" sz="1600" dirty="0" err="1">
                <a:latin typeface="Times New Roman" panose="02020603050405020304" pitchFamily="18" charset="0"/>
                <a:cs typeface="Times New Roman" panose="02020603050405020304" pitchFamily="18" charset="0"/>
              </a:rPr>
              <a:t>cls_loss</a:t>
            </a:r>
            <a:r>
              <a:rPr lang="en-US" altLang="en-US" sz="1600" dirty="0">
                <a:latin typeface="Times New Roman" panose="02020603050405020304" pitchFamily="18" charset="0"/>
                <a:cs typeface="Times New Roman" panose="02020603050405020304" pitchFamily="18" charset="0"/>
              </a:rPr>
              <a:t> curves also decrease over time, suggesting that the model is learning to classify objects effectively. The validation classification loss stabilizes around epoch 20, indicating a stable learning process.</a:t>
            </a:r>
          </a:p>
          <a:p>
            <a:pPr marR="0" lvl="0" indent="0" defTabSz="914377" fontAlgn="base">
              <a:lnSpc>
                <a:spcPct val="100000"/>
              </a:lnSpc>
              <a:spcBef>
                <a:spcPct val="0"/>
              </a:spcBef>
              <a:spcAft>
                <a:spcPct val="0"/>
              </a:spcAft>
              <a:buClrTx/>
              <a:buSzTx/>
              <a:buFontTx/>
              <a:buChar char="•"/>
              <a:tabLst/>
            </a:pPr>
            <a:r>
              <a:rPr lang="en-US" altLang="en-US" sz="1600" b="1" dirty="0">
                <a:latin typeface="Times New Roman" panose="02020603050405020304" pitchFamily="18" charset="0"/>
                <a:cs typeface="Times New Roman" panose="02020603050405020304" pitchFamily="18" charset="0"/>
              </a:rPr>
              <a:t>DFL (Distribution Focal Loss): </a:t>
            </a:r>
            <a:r>
              <a:rPr lang="en-US" altLang="en-US" sz="1600" dirty="0">
                <a:latin typeface="Times New Roman" panose="02020603050405020304" pitchFamily="18" charset="0"/>
                <a:cs typeface="Times New Roman" panose="02020603050405020304" pitchFamily="18" charset="0"/>
              </a:rPr>
              <a:t>The train/</a:t>
            </a:r>
            <a:r>
              <a:rPr lang="en-US" altLang="en-US" sz="1600" dirty="0" err="1">
                <a:latin typeface="Times New Roman" panose="02020603050405020304" pitchFamily="18" charset="0"/>
                <a:cs typeface="Times New Roman" panose="02020603050405020304" pitchFamily="18" charset="0"/>
              </a:rPr>
              <a:t>dfl_loss</a:t>
            </a:r>
            <a:r>
              <a:rPr lang="en-US" altLang="en-US" sz="1600" dirty="0">
                <a:latin typeface="Times New Roman" panose="02020603050405020304" pitchFamily="18" charset="0"/>
                <a:cs typeface="Times New Roman" panose="02020603050405020304" pitchFamily="18" charset="0"/>
              </a:rPr>
              <a:t> and </a:t>
            </a:r>
            <a:r>
              <a:rPr lang="en-US" altLang="en-US" sz="1600" dirty="0" err="1">
                <a:latin typeface="Times New Roman" panose="02020603050405020304" pitchFamily="18" charset="0"/>
                <a:cs typeface="Times New Roman" panose="02020603050405020304" pitchFamily="18" charset="0"/>
              </a:rPr>
              <a:t>val</a:t>
            </a:r>
            <a:r>
              <a:rPr lang="en-US" altLang="en-US" sz="1600" dirty="0">
                <a:latin typeface="Times New Roman" panose="02020603050405020304" pitchFamily="18" charset="0"/>
                <a:cs typeface="Times New Roman" panose="02020603050405020304" pitchFamily="18" charset="0"/>
              </a:rPr>
              <a:t>/</a:t>
            </a:r>
            <a:r>
              <a:rPr lang="en-US" altLang="en-US" sz="1600" dirty="0" err="1">
                <a:latin typeface="Times New Roman" panose="02020603050405020304" pitchFamily="18" charset="0"/>
                <a:cs typeface="Times New Roman" panose="02020603050405020304" pitchFamily="18" charset="0"/>
              </a:rPr>
              <a:t>dfl_loss</a:t>
            </a:r>
            <a:r>
              <a:rPr lang="en-US" altLang="en-US" sz="1600" dirty="0">
                <a:latin typeface="Times New Roman" panose="02020603050405020304" pitchFamily="18" charset="0"/>
                <a:cs typeface="Times New Roman" panose="02020603050405020304" pitchFamily="18" charset="0"/>
              </a:rPr>
              <a:t> curves also show a similar decreasing trend, reflecting improved precision in bounding box predictions. </a:t>
            </a:r>
          </a:p>
        </p:txBody>
      </p:sp>
    </p:spTree>
    <p:extLst>
      <p:ext uri="{BB962C8B-B14F-4D97-AF65-F5344CB8AC3E}">
        <p14:creationId xmlns:p14="http://schemas.microsoft.com/office/powerpoint/2010/main" val="31164574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663DD-DE7E-E0C7-294F-A48FEA168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329AA-831B-406C-9E29-E7241BA61CFF}"/>
              </a:ext>
            </a:extLst>
          </p:cNvPr>
          <p:cNvSpPr>
            <a:spLocks noGrp="1"/>
          </p:cNvSpPr>
          <p:nvPr>
            <p:ph type="title"/>
          </p:nvPr>
        </p:nvSpPr>
        <p:spPr>
          <a:xfrm>
            <a:off x="3341370" y="99911"/>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02858285-68A6-379A-D6BC-483E32118D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127" y="1412668"/>
            <a:ext cx="4759807" cy="3569855"/>
          </a:xfrm>
          <a:prstGeom prst="rect">
            <a:avLst/>
          </a:prstGeom>
        </p:spPr>
      </p:pic>
      <p:sp>
        <p:nvSpPr>
          <p:cNvPr id="5" name="TextBox 4">
            <a:extLst>
              <a:ext uri="{FF2B5EF4-FFF2-40B4-BE49-F238E27FC236}">
                <a16:creationId xmlns:a16="http://schemas.microsoft.com/office/drawing/2014/main" id="{A107C8ED-A5FC-FD52-F10A-F89014BF22D6}"/>
              </a:ext>
            </a:extLst>
          </p:cNvPr>
          <p:cNvSpPr txBox="1"/>
          <p:nvPr/>
        </p:nvSpPr>
        <p:spPr>
          <a:xfrm>
            <a:off x="5477162" y="1350935"/>
            <a:ext cx="6096000" cy="3693319"/>
          </a:xfrm>
          <a:prstGeom prst="rect">
            <a:avLst/>
          </a:prstGeom>
          <a:noFill/>
        </p:spPr>
        <p:txBody>
          <a:bodyPr wrap="square">
            <a:spAutoFit/>
          </a:bodyPr>
          <a:lstStyle/>
          <a:p>
            <a:pPr>
              <a:buFont typeface="+mj-lt"/>
              <a:buAutoNum type="arabicPeriod" startAt="2"/>
            </a:pPr>
            <a:r>
              <a:rPr lang="en-US" dirty="0">
                <a:latin typeface="Times New Roman" panose="02020603050405020304" pitchFamily="18" charset="0"/>
                <a:cs typeface="Times New Roman" panose="02020603050405020304" pitchFamily="18" charset="0"/>
              </a:rPr>
              <a:t>F1-Confidence Curve (Image 2):</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Shows F1-score vs confidence threshold for each class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Key observations: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Peak F1 score of 0.87 at confidence threshold 0.390</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Healthy and Yellow classes maintain high F1 scores across confidence levels</a:t>
            </a:r>
          </a:p>
          <a:p>
            <a:pPr marL="742950" lvl="1"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RedRot</a:t>
            </a:r>
            <a:r>
              <a:rPr lang="en-US" dirty="0">
                <a:latin typeface="Times New Roman" panose="02020603050405020304" pitchFamily="18" charset="0"/>
                <a:cs typeface="Times New Roman" panose="02020603050405020304" pitchFamily="18" charset="0"/>
              </a:rPr>
              <a:t> shows earlier performance degradation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Curves peak around 0.4 confidence, suggesting optimal detection threshold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slopes indicate varying robustness of detection across classes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Steeper drops after 0.6 suggest overconfidence issues at higher thresholds</a:t>
            </a:r>
          </a:p>
        </p:txBody>
      </p:sp>
    </p:spTree>
    <p:extLst>
      <p:ext uri="{BB962C8B-B14F-4D97-AF65-F5344CB8AC3E}">
        <p14:creationId xmlns:p14="http://schemas.microsoft.com/office/powerpoint/2010/main" val="38087578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E9951-2FF4-931E-E3E2-9ED7C2C4D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099AD-006A-73B7-647B-B7FC612D65D0}"/>
              </a:ext>
            </a:extLst>
          </p:cNvPr>
          <p:cNvSpPr>
            <a:spLocks noGrp="1"/>
          </p:cNvSpPr>
          <p:nvPr>
            <p:ph type="title"/>
          </p:nvPr>
        </p:nvSpPr>
        <p:spPr>
          <a:xfrm>
            <a:off x="3341370" y="99911"/>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0CC1A754-9CBC-0527-921E-45BF9FD2DB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403926"/>
            <a:ext cx="5725391" cy="3816927"/>
          </a:xfrm>
          <a:prstGeom prst="rect">
            <a:avLst/>
          </a:prstGeom>
        </p:spPr>
      </p:pic>
      <p:sp>
        <p:nvSpPr>
          <p:cNvPr id="5" name="TextBox 4">
            <a:extLst>
              <a:ext uri="{FF2B5EF4-FFF2-40B4-BE49-F238E27FC236}">
                <a16:creationId xmlns:a16="http://schemas.microsoft.com/office/drawing/2014/main" id="{E3CDCD77-4466-5581-4909-F5B0E5282BBC}"/>
              </a:ext>
            </a:extLst>
          </p:cNvPr>
          <p:cNvSpPr txBox="1"/>
          <p:nvPr/>
        </p:nvSpPr>
        <p:spPr>
          <a:xfrm>
            <a:off x="5725391" y="1188730"/>
            <a:ext cx="6096000" cy="3970318"/>
          </a:xfrm>
          <a:prstGeom prst="rect">
            <a:avLst/>
          </a:prstGeom>
          <a:noFill/>
        </p:spPr>
        <p:txBody>
          <a:bodyPr wrap="square">
            <a:spAutoFit/>
          </a:bodyPr>
          <a:lstStyle/>
          <a:p>
            <a:pPr>
              <a:buFont typeface="+mj-lt"/>
              <a:buAutoNum type="arabicPeriod" startAt="3"/>
            </a:pPr>
            <a:r>
              <a:rPr lang="en-US" dirty="0"/>
              <a:t>Precision-Recall Curve (Image 3):</a:t>
            </a:r>
          </a:p>
          <a:p>
            <a:pPr>
              <a:buFont typeface="Arial" panose="020B0604020202020204" pitchFamily="34" charset="0"/>
              <a:buChar char="•"/>
            </a:pPr>
            <a:r>
              <a:rPr lang="en-US" dirty="0"/>
              <a:t>Shows trade-off between precision and recall</a:t>
            </a:r>
          </a:p>
          <a:p>
            <a:pPr>
              <a:buFont typeface="Arial" panose="020B0604020202020204" pitchFamily="34" charset="0"/>
              <a:buChar char="•"/>
            </a:pPr>
            <a:r>
              <a:rPr lang="en-US" dirty="0"/>
              <a:t>Key metrics: </a:t>
            </a:r>
          </a:p>
          <a:p>
            <a:pPr marL="742950" lvl="1" indent="-285750">
              <a:buFont typeface="Arial" panose="020B0604020202020204" pitchFamily="34" charset="0"/>
              <a:buChar char="•"/>
            </a:pPr>
            <a:r>
              <a:rPr lang="en-US" dirty="0"/>
              <a:t>Healthy: 0.955</a:t>
            </a:r>
          </a:p>
          <a:p>
            <a:pPr marL="742950" lvl="1" indent="-285750">
              <a:buFont typeface="Arial" panose="020B0604020202020204" pitchFamily="34" charset="0"/>
              <a:buChar char="•"/>
            </a:pPr>
            <a:r>
              <a:rPr lang="en-US" dirty="0"/>
              <a:t>Yellow: 0.957</a:t>
            </a:r>
          </a:p>
          <a:p>
            <a:pPr marL="742950" lvl="1" indent="-285750">
              <a:buFont typeface="Arial" panose="020B0604020202020204" pitchFamily="34" charset="0"/>
              <a:buChar char="•"/>
            </a:pPr>
            <a:r>
              <a:rPr lang="en-US" dirty="0"/>
              <a:t>Mosaic: 0.945</a:t>
            </a:r>
          </a:p>
          <a:p>
            <a:pPr marL="742950" lvl="1" indent="-285750">
              <a:buFont typeface="Arial" panose="020B0604020202020204" pitchFamily="34" charset="0"/>
              <a:buChar char="•"/>
            </a:pPr>
            <a:r>
              <a:rPr lang="en-US" dirty="0"/>
              <a:t>Rust: 0.855</a:t>
            </a:r>
          </a:p>
          <a:p>
            <a:pPr marL="742950" lvl="1" indent="-285750">
              <a:buFont typeface="Arial" panose="020B0604020202020204" pitchFamily="34" charset="0"/>
              <a:buChar char="•"/>
            </a:pPr>
            <a:r>
              <a:rPr lang="en-US" dirty="0" err="1"/>
              <a:t>RedRot</a:t>
            </a:r>
            <a:r>
              <a:rPr lang="en-US" dirty="0"/>
              <a:t>: 0.790</a:t>
            </a:r>
          </a:p>
          <a:p>
            <a:pPr marL="742950" lvl="1" indent="-285750">
              <a:buFont typeface="Arial" panose="020B0604020202020204" pitchFamily="34" charset="0"/>
              <a:buChar char="•"/>
            </a:pPr>
            <a:r>
              <a:rPr lang="en-US" dirty="0"/>
              <a:t>High curves (Healthy, Yellow) indicate consistent reliable detection</a:t>
            </a:r>
          </a:p>
          <a:p>
            <a:pPr marL="742950" lvl="1" indent="-285750">
              <a:buFont typeface="Arial" panose="020B0604020202020204" pitchFamily="34" charset="0"/>
              <a:buChar char="•"/>
            </a:pPr>
            <a:r>
              <a:rPr lang="en-US" dirty="0"/>
              <a:t>Lower curves (</a:t>
            </a:r>
            <a:r>
              <a:rPr lang="en-US" dirty="0" err="1"/>
              <a:t>RedRot</a:t>
            </a:r>
            <a:r>
              <a:rPr lang="en-US" dirty="0"/>
              <a:t>) suggest more false positives/negatives</a:t>
            </a:r>
          </a:p>
          <a:p>
            <a:pPr marL="742950" lvl="1" indent="-285750">
              <a:buFont typeface="Arial" panose="020B0604020202020204" pitchFamily="34" charset="0"/>
              <a:buChar char="•"/>
            </a:pPr>
            <a:r>
              <a:rPr lang="en-US" dirty="0"/>
              <a:t>Overall mAP@0.5 of 0.901 shows strong general performance</a:t>
            </a:r>
          </a:p>
        </p:txBody>
      </p:sp>
    </p:spTree>
    <p:extLst>
      <p:ext uri="{BB962C8B-B14F-4D97-AF65-F5344CB8AC3E}">
        <p14:creationId xmlns:p14="http://schemas.microsoft.com/office/powerpoint/2010/main" val="4141242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078BCF-9D1C-5402-F642-80E861A5E73D}"/>
              </a:ext>
            </a:extLst>
          </p:cNvPr>
          <p:cNvSpPr txBox="1">
            <a:spLocks/>
          </p:cNvSpPr>
          <p:nvPr/>
        </p:nvSpPr>
        <p:spPr>
          <a:xfrm>
            <a:off x="542142" y="224886"/>
            <a:ext cx="4296076" cy="669016"/>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a:lstStyle>
          <a:p>
            <a:r>
              <a:rPr lang="en-US" sz="3600" b="1">
                <a:solidFill>
                  <a:srgbClr val="CC0066"/>
                </a:solidFill>
                <a:latin typeface="Times New Roman" panose="02020603050405020304" pitchFamily="18" charset="0"/>
                <a:cs typeface="Times New Roman" panose="02020603050405020304" pitchFamily="18" charset="0"/>
              </a:rPr>
              <a:t>Problem Statement</a:t>
            </a:r>
            <a:endParaRPr lang="en-US" sz="3600" b="1" dirty="0">
              <a:solidFill>
                <a:srgbClr val="CC0066"/>
              </a:solidFill>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1F0D8A1F-0106-4146-CE61-2C41EC715DC5}"/>
              </a:ext>
            </a:extLst>
          </p:cNvPr>
          <p:cNvSpPr>
            <a:spLocks noGrp="1" noChangeArrowheads="1"/>
          </p:cNvSpPr>
          <p:nvPr>
            <p:ph idx="1"/>
          </p:nvPr>
        </p:nvSpPr>
        <p:spPr bwMode="auto">
          <a:xfrm>
            <a:off x="340519" y="1040650"/>
            <a:ext cx="11510962" cy="453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Current methods for monitoring crop health and managing agricultural spraying are often inefficient and labor-intensive, leading to suboptimal crop yields and increased pesticide use. There is a need for an advanced system that combines machine learning and drone technology to detect anomalies in crop health early and automate the creation of precise, customized flight paths for treatment. This will address issues of inefficiency, high operational costs, and environmental impact in modern agriculture.</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749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D72A-9D32-9786-B789-F19C22862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BB26B-51D4-9EAD-BF73-60552F9A7590}"/>
              </a:ext>
            </a:extLst>
          </p:cNvPr>
          <p:cNvSpPr>
            <a:spLocks noGrp="1"/>
          </p:cNvSpPr>
          <p:nvPr>
            <p:ph type="title"/>
          </p:nvPr>
        </p:nvSpPr>
        <p:spPr>
          <a:xfrm>
            <a:off x="3341370" y="99911"/>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16D898A0-CAFD-7CB5-B81C-A28BE290E5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450110"/>
            <a:ext cx="5392881" cy="3595254"/>
          </a:xfrm>
          <a:prstGeom prst="rect">
            <a:avLst/>
          </a:prstGeom>
        </p:spPr>
      </p:pic>
      <p:sp>
        <p:nvSpPr>
          <p:cNvPr id="5" name="TextBox 4">
            <a:extLst>
              <a:ext uri="{FF2B5EF4-FFF2-40B4-BE49-F238E27FC236}">
                <a16:creationId xmlns:a16="http://schemas.microsoft.com/office/drawing/2014/main" id="{535C0F1B-221C-1B5D-0762-3837FBD2ECDB}"/>
              </a:ext>
            </a:extLst>
          </p:cNvPr>
          <p:cNvSpPr txBox="1"/>
          <p:nvPr/>
        </p:nvSpPr>
        <p:spPr>
          <a:xfrm>
            <a:off x="5643419" y="1672257"/>
            <a:ext cx="6096000" cy="2585323"/>
          </a:xfrm>
          <a:prstGeom prst="rect">
            <a:avLst/>
          </a:prstGeom>
          <a:noFill/>
        </p:spPr>
        <p:txBody>
          <a:bodyPr wrap="square">
            <a:spAutoFit/>
          </a:bodyPr>
          <a:lstStyle/>
          <a:p>
            <a:pPr>
              <a:buFont typeface="+mj-lt"/>
              <a:buAutoNum type="arabicPeriod" startAt="4"/>
            </a:pPr>
            <a:r>
              <a:rPr lang="en-US" dirty="0">
                <a:latin typeface="Times New Roman" panose="02020603050405020304" pitchFamily="18" charset="0"/>
                <a:cs typeface="Times New Roman" panose="02020603050405020304" pitchFamily="18" charset="0"/>
              </a:rPr>
              <a:t>Recall-Confidence Curve (Image 4):</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Shows how recall varies with confidence threshold</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Key observations: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initial recall (0.95 at 0.0 confidence)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Gradual decline as confidence increases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decline rates across classes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Healthy and Yellow maintain high recall longer</a:t>
            </a:r>
          </a:p>
          <a:p>
            <a:pPr marL="742950" lvl="1"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RedRot</a:t>
            </a:r>
            <a:r>
              <a:rPr lang="en-US" dirty="0">
                <a:latin typeface="Times New Roman" panose="02020603050405020304" pitchFamily="18" charset="0"/>
                <a:cs typeface="Times New Roman" panose="02020603050405020304" pitchFamily="18" charset="0"/>
              </a:rPr>
              <a:t> and Rust show earlier recall drop</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Suggests need for class-specific confidence thresholds</a:t>
            </a:r>
          </a:p>
        </p:txBody>
      </p:sp>
    </p:spTree>
    <p:extLst>
      <p:ext uri="{BB962C8B-B14F-4D97-AF65-F5344CB8AC3E}">
        <p14:creationId xmlns:p14="http://schemas.microsoft.com/office/powerpoint/2010/main" val="9899127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1F13-030D-3484-98FC-7D44FA6A4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4504-4834-E3C8-7053-154F17AF6A52}"/>
              </a:ext>
            </a:extLst>
          </p:cNvPr>
          <p:cNvSpPr>
            <a:spLocks noGrp="1"/>
          </p:cNvSpPr>
          <p:nvPr>
            <p:ph type="title"/>
          </p:nvPr>
        </p:nvSpPr>
        <p:spPr>
          <a:xfrm>
            <a:off x="3341370" y="155329"/>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ED55F266-5420-F59C-923A-117B0C8501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597890"/>
            <a:ext cx="4963391" cy="3308927"/>
          </a:xfrm>
          <a:prstGeom prst="rect">
            <a:avLst/>
          </a:prstGeom>
        </p:spPr>
      </p:pic>
      <p:sp>
        <p:nvSpPr>
          <p:cNvPr id="5" name="TextBox 4">
            <a:extLst>
              <a:ext uri="{FF2B5EF4-FFF2-40B4-BE49-F238E27FC236}">
                <a16:creationId xmlns:a16="http://schemas.microsoft.com/office/drawing/2014/main" id="{D65C535B-1BA9-845A-F4DF-DE2460AA7BD0}"/>
              </a:ext>
            </a:extLst>
          </p:cNvPr>
          <p:cNvSpPr txBox="1"/>
          <p:nvPr/>
        </p:nvSpPr>
        <p:spPr>
          <a:xfrm>
            <a:off x="5153891" y="1342149"/>
            <a:ext cx="6096000" cy="3139321"/>
          </a:xfrm>
          <a:prstGeom prst="rect">
            <a:avLst/>
          </a:prstGeom>
          <a:noFill/>
        </p:spPr>
        <p:txBody>
          <a:bodyPr wrap="square">
            <a:spAutoFit/>
          </a:bodyPr>
          <a:lstStyle/>
          <a:p>
            <a:pPr>
              <a:buFont typeface="+mj-lt"/>
              <a:buAutoNum type="arabicPeriod" startAt="5"/>
            </a:pPr>
            <a:r>
              <a:rPr lang="en-US" dirty="0"/>
              <a:t>Precision-Confidence Curve (Image 5):</a:t>
            </a:r>
          </a:p>
          <a:p>
            <a:pPr>
              <a:buFont typeface="Arial" panose="020B0604020202020204" pitchFamily="34" charset="0"/>
              <a:buChar char="•"/>
            </a:pPr>
            <a:r>
              <a:rPr lang="en-US" dirty="0"/>
              <a:t>Shows precision vs confidence threshold</a:t>
            </a:r>
          </a:p>
          <a:p>
            <a:pPr>
              <a:buFont typeface="Arial" panose="020B0604020202020204" pitchFamily="34" charset="0"/>
              <a:buChar char="•"/>
            </a:pPr>
            <a:r>
              <a:rPr lang="en-US" dirty="0"/>
              <a:t>Key observations: </a:t>
            </a:r>
          </a:p>
          <a:p>
            <a:pPr marL="742950" lvl="1" indent="-285750">
              <a:buFont typeface="Arial" panose="020B0604020202020204" pitchFamily="34" charset="0"/>
              <a:buChar char="•"/>
            </a:pPr>
            <a:r>
              <a:rPr lang="en-US" dirty="0"/>
              <a:t>All classes reach 1.0 precision at high confidence</a:t>
            </a:r>
          </a:p>
          <a:p>
            <a:pPr marL="742950" lvl="1" indent="-285750">
              <a:buFont typeface="Arial" panose="020B0604020202020204" pitchFamily="34" charset="0"/>
              <a:buChar char="•"/>
            </a:pPr>
            <a:r>
              <a:rPr lang="en-US" dirty="0"/>
              <a:t>Different rates of precision increase</a:t>
            </a:r>
          </a:p>
          <a:p>
            <a:pPr marL="742950" lvl="1" indent="-285750">
              <a:buFont typeface="Arial" panose="020B0604020202020204" pitchFamily="34" charset="0"/>
              <a:buChar char="•"/>
            </a:pPr>
            <a:r>
              <a:rPr lang="en-US" dirty="0"/>
              <a:t>Overall curve reaches 1.00 at 0.822 confidence</a:t>
            </a:r>
          </a:p>
          <a:p>
            <a:pPr marL="742950" lvl="1" indent="-285750">
              <a:buFont typeface="Arial" panose="020B0604020202020204" pitchFamily="34" charset="0"/>
              <a:buChar char="•"/>
            </a:pPr>
            <a:r>
              <a:rPr lang="en-US" dirty="0"/>
              <a:t>Steady increase shows good confidence calibration</a:t>
            </a:r>
          </a:p>
          <a:p>
            <a:pPr marL="742950" lvl="1" indent="-285750">
              <a:buFont typeface="Arial" panose="020B0604020202020204" pitchFamily="34" charset="0"/>
              <a:buChar char="•"/>
            </a:pPr>
            <a:r>
              <a:rPr lang="en-US" dirty="0"/>
              <a:t>High final precision indicates reliable high-confidence predictions</a:t>
            </a:r>
          </a:p>
          <a:p>
            <a:pPr marL="742950" lvl="1" indent="-285750">
              <a:buFont typeface="Arial" panose="020B0604020202020204" pitchFamily="34" charset="0"/>
              <a:buChar char="•"/>
            </a:pPr>
            <a:r>
              <a:rPr lang="en-US" dirty="0"/>
              <a:t>Some classes (like </a:t>
            </a:r>
            <a:r>
              <a:rPr lang="en-US" dirty="0" err="1"/>
              <a:t>RedRot</a:t>
            </a:r>
            <a:r>
              <a:rPr lang="en-US" dirty="0"/>
              <a:t>) show more variability in precision</a:t>
            </a:r>
          </a:p>
        </p:txBody>
      </p:sp>
    </p:spTree>
    <p:extLst>
      <p:ext uri="{BB962C8B-B14F-4D97-AF65-F5344CB8AC3E}">
        <p14:creationId xmlns:p14="http://schemas.microsoft.com/office/powerpoint/2010/main" val="22501851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4FCE-D0DA-5C68-05F1-E74781FE4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9480B-9A2D-6F56-A20B-B657ADB57BFC}"/>
              </a:ext>
            </a:extLst>
          </p:cNvPr>
          <p:cNvSpPr>
            <a:spLocks noGrp="1"/>
          </p:cNvSpPr>
          <p:nvPr>
            <p:ph type="title"/>
          </p:nvPr>
        </p:nvSpPr>
        <p:spPr>
          <a:xfrm>
            <a:off x="3341370" y="155329"/>
            <a:ext cx="550926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Performance Metrics</a:t>
            </a:r>
          </a:p>
        </p:txBody>
      </p:sp>
      <p:pic>
        <p:nvPicPr>
          <p:cNvPr id="4" name="Picture 3">
            <a:extLst>
              <a:ext uri="{FF2B5EF4-FFF2-40B4-BE49-F238E27FC236}">
                <a16:creationId xmlns:a16="http://schemas.microsoft.com/office/drawing/2014/main" id="{18D2C192-724D-D1CB-15EC-2FAE1F2E30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597890"/>
            <a:ext cx="4963391" cy="3308927"/>
          </a:xfrm>
          <a:prstGeom prst="rect">
            <a:avLst/>
          </a:prstGeom>
        </p:spPr>
      </p:pic>
      <p:sp>
        <p:nvSpPr>
          <p:cNvPr id="5" name="TextBox 4">
            <a:extLst>
              <a:ext uri="{FF2B5EF4-FFF2-40B4-BE49-F238E27FC236}">
                <a16:creationId xmlns:a16="http://schemas.microsoft.com/office/drawing/2014/main" id="{F558CA1A-5D76-46E7-3D75-076F05D3221B}"/>
              </a:ext>
            </a:extLst>
          </p:cNvPr>
          <p:cNvSpPr txBox="1"/>
          <p:nvPr/>
        </p:nvSpPr>
        <p:spPr>
          <a:xfrm>
            <a:off x="5153891" y="1342149"/>
            <a:ext cx="6096000" cy="3139321"/>
          </a:xfrm>
          <a:prstGeom prst="rect">
            <a:avLst/>
          </a:prstGeom>
          <a:noFill/>
        </p:spPr>
        <p:txBody>
          <a:bodyPr wrap="square">
            <a:spAutoFit/>
          </a:bodyPr>
          <a:lstStyle/>
          <a:p>
            <a:pPr>
              <a:buFont typeface="+mj-lt"/>
              <a:buAutoNum type="arabicPeriod" startAt="5"/>
            </a:pPr>
            <a:r>
              <a:rPr lang="en-US" dirty="0">
                <a:latin typeface="Times New Roman" panose="02020603050405020304" pitchFamily="18" charset="0"/>
                <a:cs typeface="Times New Roman" panose="02020603050405020304" pitchFamily="18" charset="0"/>
              </a:rPr>
              <a:t>Precision-Confidence Curve (Image 5):</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Shows precision vs confidence threshold</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Key observations: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classes reach 1.0 precision at high confidence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rates of precision increase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curve reaches 1.00 at 0.822 confidence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Steady increase shows good confidence calibration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final precision indicates reliable high-confidence predictions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classes (like </a:t>
            </a:r>
            <a:r>
              <a:rPr lang="en-US" dirty="0" err="1">
                <a:latin typeface="Times New Roman" panose="02020603050405020304" pitchFamily="18" charset="0"/>
                <a:cs typeface="Times New Roman" panose="02020603050405020304" pitchFamily="18" charset="0"/>
              </a:rPr>
              <a:t>RedRot</a:t>
            </a:r>
            <a:r>
              <a:rPr lang="en-US" dirty="0">
                <a:latin typeface="Times New Roman" panose="02020603050405020304" pitchFamily="18" charset="0"/>
                <a:cs typeface="Times New Roman" panose="02020603050405020304" pitchFamily="18" charset="0"/>
              </a:rPr>
              <a:t>) show more variability in precision</a:t>
            </a:r>
          </a:p>
        </p:txBody>
      </p:sp>
    </p:spTree>
    <p:extLst>
      <p:ext uri="{BB962C8B-B14F-4D97-AF65-F5344CB8AC3E}">
        <p14:creationId xmlns:p14="http://schemas.microsoft.com/office/powerpoint/2010/main" val="2801614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79C4F-3CA4-0267-AA8D-BC3364579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F2EA6-6726-5A87-0C46-287D1CD33E52}"/>
              </a:ext>
            </a:extLst>
          </p:cNvPr>
          <p:cNvSpPr>
            <a:spLocks noGrp="1"/>
          </p:cNvSpPr>
          <p:nvPr>
            <p:ph type="title"/>
          </p:nvPr>
        </p:nvSpPr>
        <p:spPr>
          <a:xfrm>
            <a:off x="5031566" y="109148"/>
            <a:ext cx="1840230"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Results</a:t>
            </a:r>
          </a:p>
        </p:txBody>
      </p:sp>
      <p:pic>
        <p:nvPicPr>
          <p:cNvPr id="12" name="Picture 11">
            <a:extLst>
              <a:ext uri="{FF2B5EF4-FFF2-40B4-BE49-F238E27FC236}">
                <a16:creationId xmlns:a16="http://schemas.microsoft.com/office/drawing/2014/main" id="{D4BDA90A-51D3-EA43-E54D-AD30F5C68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3617" y="778164"/>
            <a:ext cx="5036128" cy="5036128"/>
          </a:xfrm>
          <a:prstGeom prst="rect">
            <a:avLst/>
          </a:prstGeom>
        </p:spPr>
      </p:pic>
    </p:spTree>
    <p:extLst>
      <p:ext uri="{BB962C8B-B14F-4D97-AF65-F5344CB8AC3E}">
        <p14:creationId xmlns:p14="http://schemas.microsoft.com/office/powerpoint/2010/main" val="27841891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A0EF1-00BB-2B12-1F66-43D6D2F05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E7E88-1514-4D23-918E-ED2A802838B5}"/>
              </a:ext>
            </a:extLst>
          </p:cNvPr>
          <p:cNvSpPr>
            <a:spLocks noGrp="1"/>
          </p:cNvSpPr>
          <p:nvPr>
            <p:ph type="title"/>
          </p:nvPr>
        </p:nvSpPr>
        <p:spPr>
          <a:xfrm>
            <a:off x="2504394" y="221974"/>
            <a:ext cx="7377173"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Comparison of Architectures</a:t>
            </a:r>
          </a:p>
        </p:txBody>
      </p:sp>
      <p:graphicFrame>
        <p:nvGraphicFramePr>
          <p:cNvPr id="3" name="Table 2">
            <a:extLst>
              <a:ext uri="{FF2B5EF4-FFF2-40B4-BE49-F238E27FC236}">
                <a16:creationId xmlns:a16="http://schemas.microsoft.com/office/drawing/2014/main" id="{E96761EE-BD68-B8C3-44BF-A3E52A29CF8E}"/>
              </a:ext>
            </a:extLst>
          </p:cNvPr>
          <p:cNvGraphicFramePr>
            <a:graphicFrameLocks noGrp="1"/>
          </p:cNvGraphicFramePr>
          <p:nvPr>
            <p:extLst>
              <p:ext uri="{D42A27DB-BD31-4B8C-83A1-F6EECF244321}">
                <p14:modId xmlns:p14="http://schemas.microsoft.com/office/powerpoint/2010/main" val="4125767156"/>
              </p:ext>
            </p:extLst>
          </p:nvPr>
        </p:nvGraphicFramePr>
        <p:xfrm>
          <a:off x="558798" y="1131135"/>
          <a:ext cx="11268366" cy="4746360"/>
        </p:xfrm>
        <a:graphic>
          <a:graphicData uri="http://schemas.openxmlformats.org/drawingml/2006/table">
            <a:tbl>
              <a:tblPr>
                <a:tableStyleId>{2D5ABB26-0587-4C30-8999-92F81FD0307C}</a:tableStyleId>
              </a:tblPr>
              <a:tblGrid>
                <a:gridCol w="1874984">
                  <a:extLst>
                    <a:ext uri="{9D8B030D-6E8A-4147-A177-3AD203B41FA5}">
                      <a16:colId xmlns:a16="http://schemas.microsoft.com/office/drawing/2014/main" val="2607664471"/>
                    </a:ext>
                  </a:extLst>
                </a:gridCol>
                <a:gridCol w="3509818">
                  <a:extLst>
                    <a:ext uri="{9D8B030D-6E8A-4147-A177-3AD203B41FA5}">
                      <a16:colId xmlns:a16="http://schemas.microsoft.com/office/drawing/2014/main" val="4188353127"/>
                    </a:ext>
                  </a:extLst>
                </a:gridCol>
                <a:gridCol w="2692401">
                  <a:extLst>
                    <a:ext uri="{9D8B030D-6E8A-4147-A177-3AD203B41FA5}">
                      <a16:colId xmlns:a16="http://schemas.microsoft.com/office/drawing/2014/main" val="3507690499"/>
                    </a:ext>
                  </a:extLst>
                </a:gridCol>
                <a:gridCol w="3191163">
                  <a:extLst>
                    <a:ext uri="{9D8B030D-6E8A-4147-A177-3AD203B41FA5}">
                      <a16:colId xmlns:a16="http://schemas.microsoft.com/office/drawing/2014/main" val="3239983517"/>
                    </a:ext>
                  </a:extLst>
                </a:gridCol>
              </a:tblGrid>
              <a:tr h="168984">
                <a:tc>
                  <a:txBody>
                    <a:bodyPr/>
                    <a:lstStyle/>
                    <a:p>
                      <a:pPr algn="ctr"/>
                      <a:r>
                        <a:rPr lang="en-IN" sz="1600" b="1" dirty="0">
                          <a:latin typeface="Times New Roman" panose="02020603050405020304" pitchFamily="18" charset="0"/>
                          <a:cs typeface="Times New Roman" panose="02020603050405020304" pitchFamily="18" charset="0"/>
                        </a:rPr>
                        <a:t>Feature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latin typeface="Times New Roman" panose="02020603050405020304" pitchFamily="18" charset="0"/>
                          <a:cs typeface="Times New Roman" panose="02020603050405020304" pitchFamily="18" charset="0"/>
                        </a:rPr>
                        <a:t>CNN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latin typeface="Times New Roman" panose="02020603050405020304" pitchFamily="18" charset="0"/>
                          <a:cs typeface="Times New Roman" panose="02020603050405020304" pitchFamily="18" charset="0"/>
                        </a:rPr>
                        <a:t>RCNN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latin typeface="Times New Roman" panose="02020603050405020304" pitchFamily="18" charset="0"/>
                          <a:cs typeface="Times New Roman" panose="02020603050405020304" pitchFamily="18" charset="0"/>
                        </a:rPr>
                        <a:t>YOLO (Current Architecture)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043873"/>
                  </a:ext>
                </a:extLst>
              </a:tr>
              <a:tr h="295722">
                <a:tc>
                  <a:txBody>
                    <a:bodyPr/>
                    <a:lstStyle/>
                    <a:p>
                      <a:r>
                        <a:rPr lang="en-IN" sz="1600" b="1">
                          <a:latin typeface="Times New Roman" panose="02020603050405020304" pitchFamily="18" charset="0"/>
                          <a:cs typeface="Times New Roman" panose="02020603050405020304" pitchFamily="18" charset="0"/>
                        </a:rPr>
                        <a:t>Architecture Type</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a:latin typeface="Times New Roman" panose="02020603050405020304" pitchFamily="18" charset="0"/>
                          <a:cs typeface="Times New Roman" panose="02020603050405020304" pitchFamily="18" charset="0"/>
                        </a:rPr>
                        <a:t>Basic deep learning architecture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a:latin typeface="Times New Roman" panose="02020603050405020304" pitchFamily="18" charset="0"/>
                          <a:cs typeface="Times New Roman" panose="02020603050405020304" pitchFamily="18" charset="0"/>
                        </a:rPr>
                        <a:t>Region-based architecture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a:latin typeface="Times New Roman" panose="02020603050405020304" pitchFamily="18" charset="0"/>
                          <a:cs typeface="Times New Roman" panose="02020603050405020304" pitchFamily="18" charset="0"/>
                        </a:rPr>
                        <a:t>Single-stage detector architecture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502433"/>
                  </a:ext>
                </a:extLst>
              </a:tr>
              <a:tr h="295722">
                <a:tc>
                  <a:txBody>
                    <a:bodyPr/>
                    <a:lstStyle/>
                    <a:p>
                      <a:r>
                        <a:rPr lang="en-IN" sz="1600" b="1">
                          <a:latin typeface="Times New Roman" panose="02020603050405020304" pitchFamily="18" charset="0"/>
                          <a:cs typeface="Times New Roman" panose="02020603050405020304" pitchFamily="18" charset="0"/>
                        </a:rPr>
                        <a:t>Speed</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Fast for classification only (1-2s)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a:latin typeface="Times New Roman" panose="02020603050405020304" pitchFamily="18" charset="0"/>
                          <a:cs typeface="Times New Roman" panose="02020603050405020304" pitchFamily="18" charset="0"/>
                        </a:rPr>
                        <a:t>Slower (2-3s per image)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a:latin typeface="Times New Roman" panose="02020603050405020304" pitchFamily="18" charset="0"/>
                          <a:cs typeface="Times New Roman" panose="02020603050405020304" pitchFamily="18" charset="0"/>
                        </a:rPr>
                        <a:t>Real-time (0.02-0.05s per image)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130043"/>
                  </a:ext>
                </a:extLst>
              </a:tr>
              <a:tr h="295722">
                <a:tc>
                  <a:txBody>
                    <a:bodyPr/>
                    <a:lstStyle/>
                    <a:p>
                      <a:r>
                        <a:rPr lang="en-IN" sz="1600" b="1">
                          <a:latin typeface="Times New Roman" panose="02020603050405020304" pitchFamily="18" charset="0"/>
                          <a:cs typeface="Times New Roman" panose="02020603050405020304" pitchFamily="18" charset="0"/>
                        </a:rPr>
                        <a:t>Accuracy for Crop Diseases</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Good for single-class classification (~85-90%)</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High accuracy but slower (~90-95%)</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Good balance (87% F1-score as shown)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098808"/>
                  </a:ext>
                </a:extLst>
              </a:tr>
              <a:tr h="675936">
                <a:tc>
                  <a:txBody>
                    <a:bodyPr/>
                    <a:lstStyle/>
                    <a:p>
                      <a:r>
                        <a:rPr lang="en-IN" sz="1600" b="1">
                          <a:latin typeface="Times New Roman" panose="02020603050405020304" pitchFamily="18" charset="0"/>
                          <a:cs typeface="Times New Roman" panose="02020603050405020304" pitchFamily="18" charset="0"/>
                        </a:rPr>
                        <a:t>Use Case Strength</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Basic disease classification</a:t>
                      </a:r>
                    </a:p>
                    <a:p>
                      <a:r>
                        <a:rPr lang="en-US" sz="1600" dirty="0">
                          <a:latin typeface="Times New Roman" panose="02020603050405020304" pitchFamily="18" charset="0"/>
                          <a:cs typeface="Times New Roman" panose="02020603050405020304" pitchFamily="18" charset="0"/>
                        </a:rPr>
                        <a:t>• Whole image analysis</a:t>
                      </a:r>
                    </a:p>
                    <a:p>
                      <a:r>
                        <a:rPr lang="en-US" sz="1600" dirty="0">
                          <a:latin typeface="Times New Roman" panose="02020603050405020304" pitchFamily="18" charset="0"/>
                          <a:cs typeface="Times New Roman" panose="02020603050405020304" pitchFamily="18" charset="0"/>
                        </a:rPr>
                        <a:t>• Growth stage detection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Precise disease localization</a:t>
                      </a:r>
                    </a:p>
                    <a:p>
                      <a:r>
                        <a:rPr lang="en-US" sz="1600" dirty="0">
                          <a:latin typeface="Times New Roman" panose="02020603050405020304" pitchFamily="18" charset="0"/>
                          <a:cs typeface="Times New Roman" panose="02020603050405020304" pitchFamily="18" charset="0"/>
                        </a:rPr>
                        <a:t>• Multiple disease detection</a:t>
                      </a:r>
                    </a:p>
                    <a:p>
                      <a:r>
                        <a:rPr lang="en-US" sz="1600" dirty="0">
                          <a:latin typeface="Times New Roman" panose="02020603050405020304" pitchFamily="18" charset="0"/>
                          <a:cs typeface="Times New Roman" panose="02020603050405020304" pitchFamily="18" charset="0"/>
                        </a:rPr>
                        <a:t>• Detailed region analysis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Real-time monitoring</a:t>
                      </a:r>
                    </a:p>
                    <a:p>
                      <a:r>
                        <a:rPr lang="en-US" sz="1600" dirty="0">
                          <a:latin typeface="Times New Roman" panose="02020603050405020304" pitchFamily="18" charset="0"/>
                          <a:cs typeface="Times New Roman" panose="02020603050405020304" pitchFamily="18" charset="0"/>
                        </a:rPr>
                        <a:t>• Multiple disease detection</a:t>
                      </a:r>
                    </a:p>
                    <a:p>
                      <a:r>
                        <a:rPr lang="en-US" sz="1600" dirty="0">
                          <a:latin typeface="Times New Roman" panose="02020603050405020304" pitchFamily="18" charset="0"/>
                          <a:cs typeface="Times New Roman" panose="02020603050405020304" pitchFamily="18" charset="0"/>
                        </a:rPr>
                        <a:t>• Field-scale implementation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438715"/>
                  </a:ext>
                </a:extLst>
              </a:tr>
              <a:tr h="675936">
                <a:tc>
                  <a:txBody>
                    <a:bodyPr/>
                    <a:lstStyle/>
                    <a:p>
                      <a:r>
                        <a:rPr lang="en-IN" sz="1600" b="1">
                          <a:latin typeface="Times New Roman" panose="02020603050405020304" pitchFamily="18" charset="0"/>
                          <a:cs typeface="Times New Roman" panose="02020603050405020304" pitchFamily="18" charset="0"/>
                        </a:rPr>
                        <a:t>Limitations</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No localization</a:t>
                      </a:r>
                    </a:p>
                    <a:p>
                      <a:r>
                        <a:rPr lang="en-US" sz="1600" dirty="0">
                          <a:latin typeface="Times New Roman" panose="02020603050405020304" pitchFamily="18" charset="0"/>
                          <a:cs typeface="Times New Roman" panose="02020603050405020304" pitchFamily="18" charset="0"/>
                        </a:rPr>
                        <a:t>• Can't handle multiple diseases in same image</a:t>
                      </a:r>
                    </a:p>
                    <a:p>
                      <a:r>
                        <a:rPr lang="en-US" sz="1600" dirty="0">
                          <a:latin typeface="Times New Roman" panose="02020603050405020304" pitchFamily="18" charset="0"/>
                          <a:cs typeface="Times New Roman" panose="02020603050405020304" pitchFamily="18" charset="0"/>
                        </a:rPr>
                        <a:t>• Fixed input size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Computationally expensive</a:t>
                      </a:r>
                    </a:p>
                    <a:p>
                      <a:r>
                        <a:rPr lang="en-US" sz="1600" dirty="0">
                          <a:latin typeface="Times New Roman" panose="02020603050405020304" pitchFamily="18" charset="0"/>
                          <a:cs typeface="Times New Roman" panose="02020603050405020304" pitchFamily="18" charset="0"/>
                        </a:rPr>
                        <a:t>• Not suitable for real-time</a:t>
                      </a:r>
                    </a:p>
                    <a:p>
                      <a:r>
                        <a:rPr lang="en-US" sz="1600" dirty="0">
                          <a:latin typeface="Times New Roman" panose="02020603050405020304" pitchFamily="18" charset="0"/>
                          <a:cs typeface="Times New Roman" panose="02020603050405020304" pitchFamily="18" charset="0"/>
                        </a:rPr>
                        <a:t>• Complex training process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Slightly lower precision than RCNN</a:t>
                      </a:r>
                    </a:p>
                    <a:p>
                      <a:r>
                        <a:rPr lang="en-US" sz="1600" dirty="0">
                          <a:latin typeface="Times New Roman" panose="02020603050405020304" pitchFamily="18" charset="0"/>
                          <a:cs typeface="Times New Roman" panose="02020603050405020304" pitchFamily="18" charset="0"/>
                        </a:rPr>
                        <a:t>• May miss small lesions</a:t>
                      </a:r>
                    </a:p>
                    <a:p>
                      <a:r>
                        <a:rPr lang="en-US" sz="1600" dirty="0">
                          <a:latin typeface="Times New Roman" panose="02020603050405020304" pitchFamily="18" charset="0"/>
                          <a:cs typeface="Times New Roman" panose="02020603050405020304" pitchFamily="18" charset="0"/>
                        </a:rPr>
                        <a:t>• Background confusion (as seen in matrix)</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982199"/>
                  </a:ext>
                </a:extLst>
              </a:tr>
              <a:tr h="549198">
                <a:tc>
                  <a:txBody>
                    <a:bodyPr/>
                    <a:lstStyle/>
                    <a:p>
                      <a:r>
                        <a:rPr lang="en-IN" sz="1600" b="1" dirty="0">
                          <a:latin typeface="Times New Roman" panose="02020603050405020304" pitchFamily="18" charset="0"/>
                          <a:cs typeface="Times New Roman" panose="02020603050405020304" pitchFamily="18" charset="0"/>
                        </a:rPr>
                        <a:t>Performance on Current Task</a:t>
                      </a:r>
                      <a:endParaRPr lang="en-IN" sz="1600" dirty="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Would only classify one disease per image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imes New Roman" panose="02020603050405020304" pitchFamily="18" charset="0"/>
                          <a:cs typeface="Times New Roman" panose="02020603050405020304" pitchFamily="18" charset="0"/>
                        </a:rPr>
                        <a:t>Would be more precise but slower</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0.901 </a:t>
                      </a:r>
                      <a:r>
                        <a:rPr lang="en-US" sz="1600" dirty="0">
                          <a:latin typeface="Times New Roman" panose="02020603050405020304" pitchFamily="18" charset="0"/>
                          <a:cs typeface="Times New Roman" panose="02020603050405020304" pitchFamily="18" charset="0"/>
                          <a:hlinkClick r:id="rId2"/>
                        </a:rPr>
                        <a:t>mAP@0.5</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Good multi-disease detection</a:t>
                      </a:r>
                    </a:p>
                    <a:p>
                      <a:r>
                        <a:rPr lang="en-US" sz="1600" dirty="0">
                          <a:latin typeface="Times New Roman" panose="02020603050405020304" pitchFamily="18" charset="0"/>
                          <a:cs typeface="Times New Roman" panose="02020603050405020304" pitchFamily="18" charset="0"/>
                        </a:rPr>
                        <a:t>• Real-time capability</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862576"/>
                  </a:ext>
                </a:extLst>
              </a:tr>
              <a:tr h="675936">
                <a:tc>
                  <a:txBody>
                    <a:bodyPr/>
                    <a:lstStyle/>
                    <a:p>
                      <a:r>
                        <a:rPr lang="en-IN" sz="1600" b="1">
                          <a:latin typeface="Times New Roman" panose="02020603050405020304" pitchFamily="18" charset="0"/>
                          <a:cs typeface="Times New Roman" panose="02020603050405020304" pitchFamily="18" charset="0"/>
                        </a:rPr>
                        <a:t>Best For</a:t>
                      </a:r>
                      <a:endParaRPr lang="en-IN" sz="1600">
                        <a:latin typeface="Times New Roman" panose="02020603050405020304" pitchFamily="18" charset="0"/>
                        <a:cs typeface="Times New Roman" panose="02020603050405020304" pitchFamily="18" charset="0"/>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Simple disease screening</a:t>
                      </a:r>
                    </a:p>
                    <a:p>
                      <a:r>
                        <a:rPr lang="en-US" sz="1600" dirty="0">
                          <a:latin typeface="Times New Roman" panose="02020603050405020304" pitchFamily="18" charset="0"/>
                          <a:cs typeface="Times New Roman" panose="02020603050405020304" pitchFamily="18" charset="0"/>
                        </a:rPr>
                        <a:t>• Limited compute resources</a:t>
                      </a:r>
                    </a:p>
                    <a:p>
                      <a:r>
                        <a:rPr lang="en-US" sz="1600" dirty="0">
                          <a:latin typeface="Times New Roman" panose="02020603050405020304" pitchFamily="18" charset="0"/>
                          <a:cs typeface="Times New Roman" panose="02020603050405020304" pitchFamily="18" charset="0"/>
                        </a:rPr>
                        <a:t>• Single disease focus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Detailed disease studies</a:t>
                      </a:r>
                    </a:p>
                    <a:p>
                      <a:r>
                        <a:rPr lang="en-US" sz="1600" dirty="0">
                          <a:latin typeface="Times New Roman" panose="02020603050405020304" pitchFamily="18" charset="0"/>
                          <a:cs typeface="Times New Roman" panose="02020603050405020304" pitchFamily="18" charset="0"/>
                        </a:rPr>
                        <a:t>• Research applications</a:t>
                      </a:r>
                    </a:p>
                    <a:p>
                      <a:r>
                        <a:rPr lang="en-US" sz="1600" dirty="0">
                          <a:latin typeface="Times New Roman" panose="02020603050405020304" pitchFamily="18" charset="0"/>
                          <a:cs typeface="Times New Roman" panose="02020603050405020304" pitchFamily="18" charset="0"/>
                        </a:rPr>
                        <a:t>• High-precision needs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 Field implementation</a:t>
                      </a:r>
                    </a:p>
                    <a:p>
                      <a:r>
                        <a:rPr lang="en-US" sz="1600" dirty="0">
                          <a:latin typeface="Times New Roman" panose="02020603050405020304" pitchFamily="18" charset="0"/>
                          <a:cs typeface="Times New Roman" panose="02020603050405020304" pitchFamily="18" charset="0"/>
                        </a:rPr>
                        <a:t>• Multi-disease monitoring</a:t>
                      </a:r>
                    </a:p>
                    <a:p>
                      <a:r>
                        <a:rPr lang="en-US" sz="1600" dirty="0">
                          <a:latin typeface="Times New Roman" panose="02020603050405020304" pitchFamily="18" charset="0"/>
                          <a:cs typeface="Times New Roman" panose="02020603050405020304" pitchFamily="18" charset="0"/>
                        </a:rPr>
                        <a:t>• Real-time applications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368844"/>
                  </a:ext>
                </a:extLst>
              </a:tr>
            </a:tbl>
          </a:graphicData>
        </a:graphic>
      </p:graphicFrame>
    </p:spTree>
    <p:extLst>
      <p:ext uri="{BB962C8B-B14F-4D97-AF65-F5344CB8AC3E}">
        <p14:creationId xmlns:p14="http://schemas.microsoft.com/office/powerpoint/2010/main" val="42792009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EA437-389D-2C2F-DECD-2ADF218DB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0CFD5-C50A-AB93-4D94-7EA5118D3577}"/>
              </a:ext>
            </a:extLst>
          </p:cNvPr>
          <p:cNvSpPr>
            <a:spLocks noGrp="1"/>
          </p:cNvSpPr>
          <p:nvPr>
            <p:ph type="title"/>
          </p:nvPr>
        </p:nvSpPr>
        <p:spPr>
          <a:xfrm>
            <a:off x="5274632" y="98802"/>
            <a:ext cx="1642733" cy="669016"/>
          </a:xfrm>
        </p:spPr>
        <p:txBody>
          <a:bodyPr>
            <a:normAutofit/>
          </a:bodyPr>
          <a:lstStyle/>
          <a:p>
            <a:r>
              <a:rPr lang="en-US" sz="4000" b="1" dirty="0">
                <a:solidFill>
                  <a:srgbClr val="CC0066"/>
                </a:solidFill>
                <a:latin typeface="Times New Roman" panose="02020603050405020304" pitchFamily="18" charset="0"/>
                <a:cs typeface="Times New Roman" panose="02020603050405020304" pitchFamily="18" charset="0"/>
              </a:rPr>
              <a:t>Poster</a:t>
            </a:r>
          </a:p>
        </p:txBody>
      </p:sp>
      <p:pic>
        <p:nvPicPr>
          <p:cNvPr id="4" name="Picture 3">
            <a:extLst>
              <a:ext uri="{FF2B5EF4-FFF2-40B4-BE49-F238E27FC236}">
                <a16:creationId xmlns:a16="http://schemas.microsoft.com/office/drawing/2014/main" id="{00BD3220-3042-04A0-2F1E-FFD05D9322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1634" y="849745"/>
            <a:ext cx="3648730" cy="5158509"/>
          </a:xfrm>
          <a:prstGeom prst="rect">
            <a:avLst/>
          </a:prstGeom>
        </p:spPr>
      </p:pic>
    </p:spTree>
    <p:extLst>
      <p:ext uri="{BB962C8B-B14F-4D97-AF65-F5344CB8AC3E}">
        <p14:creationId xmlns:p14="http://schemas.microsoft.com/office/powerpoint/2010/main" val="490344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18D9D-AE9E-2320-81CE-200EDC6DC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B5014-EB0A-1EA7-BF8B-0DBD9D806050}"/>
              </a:ext>
            </a:extLst>
          </p:cNvPr>
          <p:cNvSpPr>
            <a:spLocks noGrp="1"/>
          </p:cNvSpPr>
          <p:nvPr>
            <p:ph type="title"/>
          </p:nvPr>
        </p:nvSpPr>
        <p:spPr>
          <a:xfrm>
            <a:off x="4096327" y="191166"/>
            <a:ext cx="3999346" cy="669016"/>
          </a:xfrm>
        </p:spPr>
        <p:txBody>
          <a:bodyPr>
            <a:noAutofit/>
          </a:bodyPr>
          <a:lstStyle/>
          <a:p>
            <a:r>
              <a:rPr lang="en-US" sz="4000" b="1" dirty="0">
                <a:solidFill>
                  <a:srgbClr val="CC0066"/>
                </a:solidFill>
                <a:latin typeface="Times New Roman" panose="02020603050405020304" pitchFamily="18" charset="0"/>
                <a:cs typeface="Times New Roman" panose="02020603050405020304" pitchFamily="18" charset="0"/>
              </a:rPr>
              <a:t>Explainable AI</a:t>
            </a:r>
          </a:p>
        </p:txBody>
      </p:sp>
      <p:sp>
        <p:nvSpPr>
          <p:cNvPr id="4" name="TextBox 3">
            <a:extLst>
              <a:ext uri="{FF2B5EF4-FFF2-40B4-BE49-F238E27FC236}">
                <a16:creationId xmlns:a16="http://schemas.microsoft.com/office/drawing/2014/main" id="{5B01A942-9C7E-B40D-3FF0-664E66984499}"/>
              </a:ext>
            </a:extLst>
          </p:cNvPr>
          <p:cNvSpPr txBox="1"/>
          <p:nvPr/>
        </p:nvSpPr>
        <p:spPr>
          <a:xfrm>
            <a:off x="452582" y="920621"/>
            <a:ext cx="11018982" cy="5016758"/>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Explainable AI (XAI) in crop disease detection is crucial for enabling real-time, transparent, and reliable decision-making in agriculture. By using explainable AI models, farmers and agricultural specialists can understand the reasoning behind disease predictions, helping them act on recommendations with confidence. Here’s an overview of how XAI could be implemented in crop disease detection for real-time applications: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AI Model Selection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Interpretable Models</a:t>
            </a:r>
            <a:r>
              <a:rPr lang="en-US" sz="2000" dirty="0">
                <a:latin typeface="Times New Roman" panose="02020603050405020304" pitchFamily="18" charset="0"/>
                <a:cs typeface="Times New Roman" panose="02020603050405020304" pitchFamily="18" charset="0"/>
              </a:rPr>
              <a:t>: Models like decision trees and rule-based systems are inherently interpretable but may not capture complex relationships as effectively as deep learning models.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Data Collection and Preprocessing</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Image Processing in Real Time</a:t>
            </a:r>
            <a:r>
              <a:rPr lang="en-US" sz="2000" dirty="0">
                <a:latin typeface="Times New Roman" panose="02020603050405020304" pitchFamily="18" charset="0"/>
                <a:cs typeface="Times New Roman" panose="02020603050405020304" pitchFamily="18" charset="0"/>
              </a:rPr>
              <a:t>: Drones or mobile devices capture plant images, which are then preprocessed (noise reduction, normalization) before feeding into the AI model.</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Integration with IoT Devices</a:t>
            </a:r>
            <a:r>
              <a:rPr lang="en-US" sz="2000" dirty="0">
                <a:latin typeface="Times New Roman" panose="02020603050405020304" pitchFamily="18" charset="0"/>
                <a:cs typeface="Times New Roman" panose="02020603050405020304" pitchFamily="18" charset="0"/>
              </a:rPr>
              <a:t>: For real-time use, IoT devices can transmit data directly to the cloud or edge devices for quick processing, reducing latency</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1765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F4B2-A1B4-3A69-7166-40FF5DF50C17}"/>
              </a:ext>
            </a:extLst>
          </p:cNvPr>
          <p:cNvSpPr>
            <a:spLocks noGrp="1"/>
          </p:cNvSpPr>
          <p:nvPr>
            <p:ph type="title"/>
          </p:nvPr>
        </p:nvSpPr>
        <p:spPr>
          <a:xfrm>
            <a:off x="293385" y="0"/>
            <a:ext cx="10678464" cy="6690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References </a:t>
            </a:r>
          </a:p>
        </p:txBody>
      </p:sp>
      <p:sp>
        <p:nvSpPr>
          <p:cNvPr id="4" name="TextBox 3">
            <a:extLst>
              <a:ext uri="{FF2B5EF4-FFF2-40B4-BE49-F238E27FC236}">
                <a16:creationId xmlns:a16="http://schemas.microsoft.com/office/drawing/2014/main" id="{12CF7BDF-F6BC-3B20-8B33-D4AAF0734DC8}"/>
              </a:ext>
            </a:extLst>
          </p:cNvPr>
          <p:cNvSpPr txBox="1"/>
          <p:nvPr/>
        </p:nvSpPr>
        <p:spPr>
          <a:xfrm>
            <a:off x="489458" y="669016"/>
            <a:ext cx="10593798" cy="5632311"/>
          </a:xfrm>
          <a:prstGeom prst="rect">
            <a:avLst/>
          </a:prstGeom>
          <a:noFill/>
        </p:spPr>
        <p:txBody>
          <a:bodyPr wrap="square" rtlCol="0">
            <a:spAutoFit/>
          </a:bodyPr>
          <a:lstStyle/>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Mendoza-Bernal, J., Gonzále</a:t>
            </a:r>
            <a:r>
              <a:rPr lang="en-US" altLang="en-US" sz="1500" dirty="0">
                <a:latin typeface="Times New Roman" panose="02020603050405020304" pitchFamily="18" charset="0"/>
                <a:cs typeface="Times New Roman" panose="02020603050405020304" pitchFamily="18" charset="0"/>
              </a:rPr>
              <a:t>z-Vidal, A., &amp; </a:t>
            </a:r>
            <a:r>
              <a:rPr lang="en-US" altLang="en-US" sz="1500" dirty="0" err="1">
                <a:latin typeface="Times New Roman" panose="02020603050405020304" pitchFamily="18" charset="0"/>
                <a:cs typeface="Times New Roman" panose="02020603050405020304" pitchFamily="18" charset="0"/>
              </a:rPr>
              <a:t>Skarmeta</a:t>
            </a:r>
            <a:r>
              <a:rPr lang="en-US" altLang="en-US" sz="1500" dirty="0">
                <a:latin typeface="Times New Roman" panose="02020603050405020304" pitchFamily="18" charset="0"/>
                <a:cs typeface="Times New Roman" panose="02020603050405020304" pitchFamily="18" charset="0"/>
              </a:rPr>
              <a:t>, A. F. (2024). A Convolutional Neural Network approach for image-based anomaly detection in smart agriculture. Expert Systems With Applications, 247, 123210. </a:t>
            </a:r>
            <a:r>
              <a:rPr lang="en-US" altLang="en-US" sz="15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https://doi.org/10.1016/j.eswa.2024.123210</a:t>
            </a:r>
            <a:endParaRPr lang="en-US" altLang="en-US" sz="1500" dirty="0">
              <a:latin typeface="Times New Roman" panose="02020603050405020304" pitchFamily="18" charset="0"/>
              <a:cs typeface="Times New Roman" panose="02020603050405020304" pitchFamily="18" charset="0"/>
            </a:endParaRP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lang="en-US" altLang="en-US" sz="1500" dirty="0">
                <a:latin typeface="Times New Roman" panose="02020603050405020304" pitchFamily="18" charset="0"/>
                <a:cs typeface="Times New Roman" panose="02020603050405020304" pitchFamily="18" charset="0"/>
              </a:rPr>
              <a:t>Xu, W., Xu, T., Thomasson, J. A., Chen, W., Karthikeyan, R., Tian, G., Shi, Y., Ji, C., &amp; Su, Q. (2023). A lightweight SSV2-YOLO based model for detection of sugarcane aphids in unstructured natural environments. Computers and Electronics in Agriculture, 211, 107961. </a:t>
            </a:r>
            <a:r>
              <a:rPr lang="en-US" altLang="en-US" sz="15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/j.compag.2023.107961</a:t>
            </a: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Singh, E., Pratap, A., Mehta, U., &amp;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Azid</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I. (2024). Smart Agriculture Drone for Crop Spraying Using Image-Processing and Machine Learning Techniques: Experimental Validation.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250–270. </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https://doi.org/10.3390/iot5020013</a:t>
            </a: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Attri</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 Awasthi, L. K., Sharma, T. P., &amp;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Rathee</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 (2023). A review of deep learning techniques used in agriculture.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Ecological Informatics</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77</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102217. </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5"/>
              </a:rPr>
              <a:t>https://doi.org/10.1016/j.ecoinf.2023.102217</a:t>
            </a: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Aldakheel</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A.,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Zakariah</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&amp;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Alabdalall</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 (2024). Detection and identification of plant leaf diseases using YOLOv4.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Frontiers in Plant Science</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https://doi.org/10.3389/fpls.2024.1355941</a:t>
            </a: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Ariwa</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N., Markus, C.,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Teneke</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 G., Adamu, S., &amp;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Fumlack</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 G. (2024). Plant Disease Detection Using Yolo Machine Learning Approach.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British Journal of Computer Networking and Information Technology</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115–129. https://doi.org/10.52589/bjcnit-ejwgfw6d</a:t>
            </a: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15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Narmilan</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Gonzalez, F., </a:t>
            </a:r>
            <a:r>
              <a:rPr kumimoji="0" lang="en-US" altLang="en-US" sz="1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Salgadoe</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&amp; Powell, K. (2022). Detection of White Leaf Disease in Sugarcane Using Machine Learning Techniques over UAV Multispectral Images.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Drones</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230. </a:t>
            </a: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7"/>
              </a:rPr>
              <a:t>https://doi.org/10.3390/drones6090230</a:t>
            </a: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br>
              <a:rPr lang="en-US" sz="1500" dirty="0">
                <a:effectLst/>
                <a:latin typeface="Times New Roman" panose="02020603050405020304" pitchFamily="18" charset="0"/>
                <a:ea typeface="SimSun" panose="02010600030101010101" pitchFamily="2" charset="-122"/>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9669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F4B2-A1B4-3A69-7166-40FF5DF50C17}"/>
              </a:ext>
            </a:extLst>
          </p:cNvPr>
          <p:cNvSpPr>
            <a:spLocks noGrp="1"/>
          </p:cNvSpPr>
          <p:nvPr>
            <p:ph type="title"/>
          </p:nvPr>
        </p:nvSpPr>
        <p:spPr>
          <a:xfrm>
            <a:off x="4197314" y="2136813"/>
            <a:ext cx="3797372" cy="1603914"/>
          </a:xfrm>
        </p:spPr>
        <p:txBody>
          <a:bodyPr>
            <a:normAutofit/>
          </a:bodyPr>
          <a:lstStyle/>
          <a:p>
            <a:r>
              <a:rPr lang="en-US" b="1" dirty="0">
                <a:solidFill>
                  <a:srgbClr val="CC0066"/>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66557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D805-1B8F-31CC-0323-6633ADE3B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0D188-B513-BF03-50E9-C1C9C24CF6AF}"/>
              </a:ext>
            </a:extLst>
          </p:cNvPr>
          <p:cNvSpPr>
            <a:spLocks noGrp="1"/>
          </p:cNvSpPr>
          <p:nvPr>
            <p:ph type="title"/>
          </p:nvPr>
        </p:nvSpPr>
        <p:spPr>
          <a:xfrm>
            <a:off x="4344701" y="134620"/>
            <a:ext cx="3244819" cy="456628"/>
          </a:xfrm>
        </p:spPr>
        <p:txBody>
          <a:bodyPr>
            <a:noAutofit/>
          </a:bodyPr>
          <a:lstStyle/>
          <a:p>
            <a:r>
              <a:rPr lang="en-US" sz="3200" b="1" i="1" u="sng" dirty="0">
                <a:solidFill>
                  <a:srgbClr val="C00000"/>
                </a:solidFill>
                <a:latin typeface="Times New Roman" panose="02020603050405020304" pitchFamily="18" charset="0"/>
                <a:cs typeface="Times New Roman" panose="02020603050405020304" pitchFamily="18" charset="0"/>
              </a:rPr>
              <a:t>Literature Survey</a:t>
            </a:r>
            <a:endParaRPr lang="en-IN" sz="3200" b="1" i="1" u="sng" dirty="0">
              <a:solidFill>
                <a:srgbClr val="C0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B44AE381-42E6-629A-E9D6-A2D063CFA8B6}"/>
              </a:ext>
            </a:extLst>
          </p:cNvPr>
          <p:cNvSpPr>
            <a:spLocks noChangeArrowheads="1"/>
          </p:cNvSpPr>
          <p:nvPr/>
        </p:nvSpPr>
        <p:spPr bwMode="auto">
          <a:xfrm>
            <a:off x="1200727" y="831116"/>
            <a:ext cx="10187709"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Mendoza-Bernal, J., González-Vidal, A., &amp;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Skarmeta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 (2024). A Convolutional Neural Network approach for image-based anomaly detection in smart agriculture.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Expert Systems With Applications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247</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123210.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https://doi.org/10.1016/j.eswa.2024.123210</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Xu, W., Xu, T., Thomasson, J. A., Chen, W., Karthikeyan, R., Tian, G., Shi, Y., Ji, C., &amp; Su, Q. (2023). A lightweight SSV2-YOLO based model for detection of sugarcane aphids in unstructured natural environments.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Computers and Electronics in Agriculture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211</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107961.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https://doi.org/10.1016/j.compag.2023.107961</a:t>
            </a:r>
            <a:endParaRPr lang="en-US" altLang="en-US" sz="1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Singh, E., Pratap, A., Mehta, U., &amp;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Azid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I. (2024). Smart Agriculture Drone for Crop Spraying Using Image-Processing and Machine Learning Techniques: Experimental Validation.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250–270.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https://doi.org/10.3390/iot5020013</a:t>
            </a:r>
            <a:endParaRPr lang="en-US" altLang="en-US" sz="1400" dirty="0">
              <a:latin typeface="Arial" panose="020B0604020202020204" pitchFamily="34" charset="0"/>
            </a:endParaRPr>
          </a:p>
          <a:p>
            <a:pPr marL="228600" indent="-228600" eaLnBrk="0" fontAlgn="base" hangingPunct="0">
              <a:spcBef>
                <a:spcPct val="0"/>
              </a:spcBef>
              <a:spcAft>
                <a:spcPct val="0"/>
              </a:spcAft>
              <a:buFont typeface="+mj-lt"/>
              <a:buAutoNum type="arabicPeriod"/>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Attri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 Awasthi, L. K., Sharma, T. P., &amp;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Rathee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 (2023). A review of deep learning techniques used in agriculture.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Ecological Informatics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77</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102217.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5"/>
              </a:rPr>
              <a:t>https://doi.org/10.1016/j.ecoinf.2023.102217</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Aldakheel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A.,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Zakariah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&amp;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Alabdalall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 (2024). Detection and identification of plant leaf diseases using YOLOv4.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Frontiers in Plant Science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https://doi.org/10.3389/fpls.2024.1355941</a:t>
            </a:r>
            <a:endParaRPr lang="en-US" altLang="en-US" sz="1400" dirty="0">
              <a:latin typeface="Arial" panose="020B0604020202020204" pitchFamily="34"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1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Ariwa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N., Markus, C.,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Teneke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 G., Adamu, S., &amp;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Fumlack</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 G. (2024). Plant Disease Detection Using Yolo Machine Learning Approach.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British Journal of Computer Networking and Information Technology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115–129. https://doi.org/10.52589/bjcnit-ejwgfw6d</a:t>
            </a:r>
            <a:endParaRPr lang="en-US" altLang="en-US" sz="1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1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Narmilan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Gonzalez, F.,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Salgadoe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&amp; Powell, K. (2022). Detection of White Leaf Disease in Sugarcane Using Machine Learning Techniques over UAV Multispectral Images.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Drones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230.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7"/>
              </a:rPr>
              <a:t>https://doi.org/10.3390/drones6090230</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28600" indent="-228600" eaLnBrk="0" fontAlgn="base" hangingPunct="0">
              <a:spcBef>
                <a:spcPct val="0"/>
              </a:spcBef>
              <a:spcAft>
                <a:spcPct val="0"/>
              </a:spcAft>
              <a:buFont typeface="+mj-lt"/>
              <a:buAutoNum type="arabicPeriod"/>
            </a:pPr>
            <a:endParaRPr lang="en-US"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1198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4298519" y="134620"/>
            <a:ext cx="3244819" cy="456628"/>
          </a:xfrm>
        </p:spPr>
        <p:txBody>
          <a:bodyPr>
            <a:noAutofit/>
          </a:bodyPr>
          <a:lstStyle/>
          <a:p>
            <a:r>
              <a:rPr lang="en-US" sz="3200" b="1" i="1" u="sng" dirty="0">
                <a:solidFill>
                  <a:srgbClr val="C00000"/>
                </a:solidFill>
                <a:latin typeface="Times New Roman" panose="02020603050405020304" pitchFamily="18" charset="0"/>
                <a:cs typeface="Times New Roman" panose="02020603050405020304" pitchFamily="18" charset="0"/>
              </a:rPr>
              <a:t>Literature Survey</a:t>
            </a:r>
            <a:endParaRPr lang="en-IN" sz="3200" b="1" i="1"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D50C2A9-53F1-F310-73F8-97100DD731BB}"/>
              </a:ext>
            </a:extLst>
          </p:cNvPr>
          <p:cNvGraphicFramePr>
            <a:graphicFrameLocks noGrp="1"/>
          </p:cNvGraphicFramePr>
          <p:nvPr>
            <p:extLst>
              <p:ext uri="{D42A27DB-BD31-4B8C-83A1-F6EECF244321}">
                <p14:modId xmlns:p14="http://schemas.microsoft.com/office/powerpoint/2010/main" val="47782379"/>
              </p:ext>
            </p:extLst>
          </p:nvPr>
        </p:nvGraphicFramePr>
        <p:xfrm>
          <a:off x="284480" y="591248"/>
          <a:ext cx="11623040" cy="5516880"/>
        </p:xfrm>
        <a:graphic>
          <a:graphicData uri="http://schemas.openxmlformats.org/drawingml/2006/table">
            <a:tbl>
              <a:tblPr firstRow="1" bandRow="1">
                <a:tableStyleId>{2D5ABB26-0587-4C30-8999-92F81FD0307C}</a:tableStyleId>
              </a:tblPr>
              <a:tblGrid>
                <a:gridCol w="2357120">
                  <a:extLst>
                    <a:ext uri="{9D8B030D-6E8A-4147-A177-3AD203B41FA5}">
                      <a16:colId xmlns:a16="http://schemas.microsoft.com/office/drawing/2014/main" val="756847120"/>
                    </a:ext>
                  </a:extLst>
                </a:gridCol>
                <a:gridCol w="2631440">
                  <a:extLst>
                    <a:ext uri="{9D8B030D-6E8A-4147-A177-3AD203B41FA5}">
                      <a16:colId xmlns:a16="http://schemas.microsoft.com/office/drawing/2014/main" val="2988653294"/>
                    </a:ext>
                  </a:extLst>
                </a:gridCol>
                <a:gridCol w="3434080">
                  <a:extLst>
                    <a:ext uri="{9D8B030D-6E8A-4147-A177-3AD203B41FA5}">
                      <a16:colId xmlns:a16="http://schemas.microsoft.com/office/drawing/2014/main" val="3581242414"/>
                    </a:ext>
                  </a:extLst>
                </a:gridCol>
                <a:gridCol w="3200400">
                  <a:extLst>
                    <a:ext uri="{9D8B030D-6E8A-4147-A177-3AD203B41FA5}">
                      <a16:colId xmlns:a16="http://schemas.microsoft.com/office/drawing/2014/main" val="2478918602"/>
                    </a:ext>
                  </a:extLst>
                </a:gridCol>
              </a:tblGrid>
              <a:tr h="358832">
                <a:tc>
                  <a:txBody>
                    <a:bodyPr/>
                    <a:lstStyle/>
                    <a:p>
                      <a:pPr algn="ctr"/>
                      <a:r>
                        <a:rPr lang="en-US" b="1" dirty="0">
                          <a:latin typeface="Times New Roman" panose="02020603050405020304" pitchFamily="18" charset="0"/>
                          <a:cs typeface="Times New Roman" panose="02020603050405020304" pitchFamily="18" charset="0"/>
                        </a:rPr>
                        <a:t>Title </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Purpose</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Result</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0896692"/>
                  </a:ext>
                </a:extLst>
              </a:tr>
              <a:tr h="1525038">
                <a:tc>
                  <a:txBody>
                    <a:bodyPr/>
                    <a:lstStyle/>
                    <a:p>
                      <a:pPr algn="l"/>
                      <a:r>
                        <a:rPr lang="en-US" sz="1600" dirty="0">
                          <a:latin typeface="Times New Roman" panose="02020603050405020304" pitchFamily="18" charset="0"/>
                          <a:cs typeface="Times New Roman" panose="02020603050405020304" pitchFamily="18" charset="0"/>
                        </a:rPr>
                        <a:t>A Convolutional Neural Network approach for image-based anomaly detection in smart agriculture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Convolutional neural networks (CNN) for identifying anomalies in agricultural images.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It aims to address issues like class imbalance, lack of model generalization, and insufficient variety of training images by leveraging data augmentation techniques and Gaussian noise addition.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The methodology improved accuracy for both the Deep Weeds dataset (98%) and the Agriculture-Vision dataset (95.3%) using CNNs.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820328"/>
                  </a:ext>
                </a:extLst>
              </a:tr>
              <a:tr h="1764259">
                <a:tc>
                  <a:txBody>
                    <a:bodyPr/>
                    <a:lstStyle/>
                    <a:p>
                      <a:pPr algn="l"/>
                      <a:r>
                        <a:rPr lang="en-US" sz="1600" dirty="0">
                          <a:latin typeface="Times New Roman" panose="02020603050405020304" pitchFamily="18" charset="0"/>
                          <a:cs typeface="Times New Roman" panose="02020603050405020304" pitchFamily="18" charset="0"/>
                        </a:rPr>
                        <a:t>A lightweight SSV2-YOLO based model for detection of sugarcane aphids in unstructured natural environments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 lightweight SSV2-YOLO model based on YOLOv5s  for SCA detection by reconstructing the backbone network with Stem and </a:t>
                      </a:r>
                      <a:r>
                        <a:rPr lang="en-US" sz="1600" dirty="0" err="1">
                          <a:latin typeface="Times New Roman" panose="02020603050405020304" pitchFamily="18" charset="0"/>
                          <a:cs typeface="Times New Roman" panose="02020603050405020304" pitchFamily="18" charset="0"/>
                        </a:rPr>
                        <a:t>ShuffleNet</a:t>
                      </a:r>
                      <a:r>
                        <a:rPr lang="en-US" sz="1600" dirty="0">
                          <a:latin typeface="Times New Roman" panose="02020603050405020304" pitchFamily="18" charset="0"/>
                          <a:cs typeface="Times New Roman" panose="02020603050405020304" pitchFamily="18" charset="0"/>
                        </a:rPr>
                        <a:t> V2 and adjusting the neck network width.</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Existing pest detection algorithms struggle with small, high-density pests in natural environments due to computational constraints and image challenges. This calls for more efficient and accurate methods.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Compared with the YOLOv5s, SSV2-YOLO significantly reduced model complexity , parameter number (by 95.1%), model size (by 92.5%), increased detection speed (GPU by 31.6% and CPU by 81.8%) and improved accuracy (by 2.5%).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087682"/>
                  </a:ext>
                </a:extLst>
              </a:tr>
              <a:tr h="1764259">
                <a:tc>
                  <a:txBody>
                    <a:bodyPr/>
                    <a:lstStyle/>
                    <a:p>
                      <a:pPr algn="l"/>
                      <a:r>
                        <a:rPr lang="en-US" sz="1600" dirty="0">
                          <a:latin typeface="Times New Roman" panose="02020603050405020304" pitchFamily="18" charset="0"/>
                          <a:cs typeface="Times New Roman" panose="02020603050405020304" pitchFamily="18" charset="0"/>
                        </a:rPr>
                        <a:t>Smart Agriculture Drone for Crop Spraying Using Image-Processing and Machine Learning Techniques: Experimental Validation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 smart agriculture drone integrated with Internet of Things technologies that use machine learning techniques such as TensorFlow Lite with an EfficientDetLite1 model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To identify objects from a custom dataset trained on three crop classes, namely, pineapple, papaya, and cabbage species, achieving an inference time of 91 </a:t>
                      </a:r>
                      <a:r>
                        <a:rPr lang="en-US" sz="1600" dirty="0" err="1">
                          <a:latin typeface="Times New Roman" panose="02020603050405020304" pitchFamily="18" charset="0"/>
                          <a:cs typeface="Times New Roman" panose="02020603050405020304" pitchFamily="18" charset="0"/>
                        </a:rPr>
                        <a:t>ms.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As a result, the drone maintained a speed of 7.5 m/s, synchronized with an image-processing time of 91 </a:t>
                      </a:r>
                      <a:r>
                        <a:rPr lang="en-US" sz="1600" dirty="0" err="1">
                          <a:latin typeface="Times New Roman" panose="02020603050405020304" pitchFamily="18" charset="0"/>
                          <a:cs typeface="Times New Roman" panose="02020603050405020304" pitchFamily="18" charset="0"/>
                        </a:rPr>
                        <a:t>ms.</a:t>
                      </a:r>
                      <a:r>
                        <a:rPr lang="en-US" sz="1600" dirty="0">
                          <a:latin typeface="Times New Roman" panose="02020603050405020304" pitchFamily="18" charset="0"/>
                          <a:cs typeface="Times New Roman" panose="02020603050405020304" pitchFamily="18" charset="0"/>
                        </a:rPr>
                        <a:t> This alignment allowed for effective image capture and processing, ensuring precise and timely spraying.</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139135"/>
                  </a:ext>
                </a:extLst>
              </a:tr>
            </a:tbl>
          </a:graphicData>
        </a:graphic>
      </p:graphicFrame>
    </p:spTree>
    <p:extLst>
      <p:ext uri="{BB962C8B-B14F-4D97-AF65-F5344CB8AC3E}">
        <p14:creationId xmlns:p14="http://schemas.microsoft.com/office/powerpoint/2010/main" val="4173942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BDBA6-C533-39CD-75D0-844695996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E08B4-1E99-3342-C6C0-A1E2D1D8ECBF}"/>
              </a:ext>
            </a:extLst>
          </p:cNvPr>
          <p:cNvSpPr>
            <a:spLocks noGrp="1"/>
          </p:cNvSpPr>
          <p:nvPr>
            <p:ph type="title"/>
          </p:nvPr>
        </p:nvSpPr>
        <p:spPr>
          <a:xfrm>
            <a:off x="4344701" y="134620"/>
            <a:ext cx="3244819" cy="456628"/>
          </a:xfrm>
        </p:spPr>
        <p:txBody>
          <a:bodyPr>
            <a:noAutofit/>
          </a:bodyPr>
          <a:lstStyle/>
          <a:p>
            <a:r>
              <a:rPr lang="en-US" sz="3200" b="1" i="1" u="sng" dirty="0">
                <a:solidFill>
                  <a:srgbClr val="C00000"/>
                </a:solidFill>
                <a:latin typeface="Times New Roman" panose="02020603050405020304" pitchFamily="18" charset="0"/>
                <a:cs typeface="Times New Roman" panose="02020603050405020304" pitchFamily="18" charset="0"/>
              </a:rPr>
              <a:t>Literature Survey</a:t>
            </a:r>
            <a:endParaRPr lang="en-IN" sz="3200" b="1" i="1"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7A9E092-E082-3209-4D66-32155BAF0704}"/>
              </a:ext>
            </a:extLst>
          </p:cNvPr>
          <p:cNvGraphicFramePr>
            <a:graphicFrameLocks noGrp="1"/>
          </p:cNvGraphicFramePr>
          <p:nvPr>
            <p:extLst>
              <p:ext uri="{D42A27DB-BD31-4B8C-83A1-F6EECF244321}">
                <p14:modId xmlns:p14="http://schemas.microsoft.com/office/powerpoint/2010/main" val="3833845268"/>
              </p:ext>
            </p:extLst>
          </p:nvPr>
        </p:nvGraphicFramePr>
        <p:xfrm>
          <a:off x="284480" y="591248"/>
          <a:ext cx="11623040" cy="5295087"/>
        </p:xfrm>
        <a:graphic>
          <a:graphicData uri="http://schemas.openxmlformats.org/drawingml/2006/table">
            <a:tbl>
              <a:tblPr firstRow="1" bandRow="1">
                <a:tableStyleId>{2D5ABB26-0587-4C30-8999-92F81FD0307C}</a:tableStyleId>
              </a:tblPr>
              <a:tblGrid>
                <a:gridCol w="2181629">
                  <a:extLst>
                    <a:ext uri="{9D8B030D-6E8A-4147-A177-3AD203B41FA5}">
                      <a16:colId xmlns:a16="http://schemas.microsoft.com/office/drawing/2014/main" val="756847120"/>
                    </a:ext>
                  </a:extLst>
                </a:gridCol>
                <a:gridCol w="2806931">
                  <a:extLst>
                    <a:ext uri="{9D8B030D-6E8A-4147-A177-3AD203B41FA5}">
                      <a16:colId xmlns:a16="http://schemas.microsoft.com/office/drawing/2014/main" val="2988653294"/>
                    </a:ext>
                  </a:extLst>
                </a:gridCol>
                <a:gridCol w="3434080">
                  <a:extLst>
                    <a:ext uri="{9D8B030D-6E8A-4147-A177-3AD203B41FA5}">
                      <a16:colId xmlns:a16="http://schemas.microsoft.com/office/drawing/2014/main" val="3581242414"/>
                    </a:ext>
                  </a:extLst>
                </a:gridCol>
                <a:gridCol w="3200400">
                  <a:extLst>
                    <a:ext uri="{9D8B030D-6E8A-4147-A177-3AD203B41FA5}">
                      <a16:colId xmlns:a16="http://schemas.microsoft.com/office/drawing/2014/main" val="2478918602"/>
                    </a:ext>
                  </a:extLst>
                </a:gridCol>
              </a:tblGrid>
              <a:tr h="358832">
                <a:tc>
                  <a:txBody>
                    <a:bodyPr/>
                    <a:lstStyle/>
                    <a:p>
                      <a:pPr algn="ctr"/>
                      <a:r>
                        <a:rPr lang="en-US" b="1" dirty="0">
                          <a:latin typeface="Times New Roman" panose="02020603050405020304" pitchFamily="18" charset="0"/>
                          <a:cs typeface="Times New Roman" panose="02020603050405020304" pitchFamily="18" charset="0"/>
                        </a:rPr>
                        <a:t>Title </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Purpose</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Result</a:t>
                      </a:r>
                      <a:endParaRPr lang="en-IN"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0896692"/>
                  </a:ext>
                </a:extLst>
              </a:tr>
              <a:tr h="1525038">
                <a:tc>
                  <a:txBody>
                    <a:bodyPr/>
                    <a:lstStyle/>
                    <a:p>
                      <a:pPr algn="l"/>
                      <a:r>
                        <a:rPr lang="en-US" sz="1600" dirty="0">
                          <a:latin typeface="Times New Roman" panose="02020603050405020304" pitchFamily="18" charset="0"/>
                          <a:cs typeface="Times New Roman" panose="02020603050405020304" pitchFamily="18" charset="0"/>
                        </a:rPr>
                        <a:t>Detection of White Leaf Disease in Sugarcane Using Machine Learning Techniques over UAV Multispectral Images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To develop a method for early detection of White Leaf Disease (WLD) in sugarcane using UAV multispectral imagery and machine learning, aiming for precision agriculture.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Times New Roman" panose="02020603050405020304" pitchFamily="18" charset="0"/>
                          <a:cs typeface="Times New Roman" panose="02020603050405020304" pitchFamily="18" charset="0"/>
                        </a:rPr>
                        <a:t>Utilized UAV multispectral imagery with machine learning classifiers (</a:t>
                      </a:r>
                      <a:r>
                        <a:rPr lang="en-IN" sz="1600" dirty="0" err="1">
                          <a:latin typeface="Times New Roman" panose="02020603050405020304" pitchFamily="18" charset="0"/>
                          <a:cs typeface="Times New Roman" panose="02020603050405020304" pitchFamily="18" charset="0"/>
                        </a:rPr>
                        <a:t>XGBoost</a:t>
                      </a:r>
                      <a:r>
                        <a:rPr lang="en-IN" sz="1600" dirty="0">
                          <a:latin typeface="Times New Roman" panose="02020603050405020304" pitchFamily="18" charset="0"/>
                          <a:cs typeface="Times New Roman" panose="02020603050405020304" pitchFamily="18" charset="0"/>
                        </a:rPr>
                        <a:t>, Random Forest, Decision Tree, KNN) on sugarcane crops, assessing vegetation indices and spectral bands to distinguish disease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Achieved 94% accuracy for WLD detection using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Random Forest, and KNN, with top features being specific vegetation indices (e.g., MSAVI, NDVI) and spectral bands (red, green).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820328"/>
                  </a:ext>
                </a:extLst>
              </a:tr>
              <a:tr h="1576527">
                <a:tc>
                  <a:txBody>
                    <a:bodyPr/>
                    <a:lstStyle/>
                    <a:p>
                      <a:pPr algn="l"/>
                      <a:r>
                        <a:rPr lang="en-US" sz="1600" dirty="0">
                          <a:latin typeface="Times New Roman" panose="02020603050405020304" pitchFamily="18" charset="0"/>
                          <a:cs typeface="Times New Roman" panose="02020603050405020304" pitchFamily="18" charset="0"/>
                        </a:rPr>
                        <a:t>A Review of Deep Learning Techniques Used in Agriculture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The review used extensive keyword searches in Web databases, focusing on papers that discuss deep learning in various agricultural applications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To review recent deep learning applications in agriculture, categorize them, highlight critical research gaps, and discuss potential improvements in model accuracy, efficiency, and usability​</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Deep learning applications, including </a:t>
                      </a:r>
                      <a:r>
                        <a:rPr lang="en-US" sz="1600" dirty="0" err="1">
                          <a:latin typeface="Times New Roman" panose="02020603050405020304" pitchFamily="18" charset="0"/>
                          <a:cs typeface="Times New Roman" panose="02020603050405020304" pitchFamily="18" charset="0"/>
                        </a:rPr>
                        <a:t>CNN,RNNs,YOLO</a:t>
                      </a:r>
                      <a:r>
                        <a:rPr lang="en-US" sz="1600" dirty="0">
                          <a:latin typeface="Times New Roman" panose="02020603050405020304" pitchFamily="18" charset="0"/>
                          <a:cs typeface="Times New Roman" panose="02020603050405020304" pitchFamily="18" charset="0"/>
                        </a:rPr>
                        <a:t> were found effective for tasks like crop yield prediction, pest and weed detection, and disease detection.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087682"/>
                  </a:ext>
                </a:extLst>
              </a:tr>
              <a:tr h="1533236">
                <a:tc>
                  <a:txBody>
                    <a:bodyPr/>
                    <a:lstStyle/>
                    <a:p>
                      <a:pPr algn="l"/>
                      <a:r>
                        <a:rPr lang="en-US" sz="1600" dirty="0">
                          <a:latin typeface="Times New Roman" panose="02020603050405020304" pitchFamily="18" charset="0"/>
                          <a:cs typeface="Times New Roman" panose="02020603050405020304" pitchFamily="18" charset="0"/>
                        </a:rPr>
                        <a:t>Detection and identification of plant leaf diseases using YOLOv4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Utilized YOLOv4 for plant disease detection with Plant Village Dataset; used data augmentation and comparisons with models like </a:t>
                      </a:r>
                      <a:r>
                        <a:rPr lang="en-US" sz="1600" dirty="0" err="1">
                          <a:latin typeface="Times New Roman" panose="02020603050405020304" pitchFamily="18" charset="0"/>
                          <a:cs typeface="Times New Roman" panose="02020603050405020304" pitchFamily="18" charset="0"/>
                        </a:rPr>
                        <a:t>Densenet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Alexanet</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To enhance the precision and efficiency of plant disease identification, aiding farmers in early detection and management​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Achieved a high accuracy of 99.99% on the Plant Village dataset, highlighting YOLOv4’s effectiveness for plant disease detection​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139135"/>
                  </a:ext>
                </a:extLst>
              </a:tr>
            </a:tbl>
          </a:graphicData>
        </a:graphic>
      </p:graphicFrame>
    </p:spTree>
    <p:extLst>
      <p:ext uri="{BB962C8B-B14F-4D97-AF65-F5344CB8AC3E}">
        <p14:creationId xmlns:p14="http://schemas.microsoft.com/office/powerpoint/2010/main" val="4050576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4599155" y="198293"/>
            <a:ext cx="2794308" cy="456628"/>
          </a:xfrm>
        </p:spPr>
        <p:txBody>
          <a:bodyPr>
            <a:noAutofit/>
          </a:bodyPr>
          <a:lstStyle/>
          <a:p>
            <a:r>
              <a:rPr lang="en-US" sz="3200" b="1" i="1" u="sng" dirty="0">
                <a:solidFill>
                  <a:srgbClr val="C00000"/>
                </a:solidFill>
                <a:latin typeface="Times New Roman" panose="02020603050405020304" pitchFamily="18" charset="0"/>
                <a:cs typeface="Times New Roman" panose="02020603050405020304" pitchFamily="18" charset="0"/>
              </a:rPr>
              <a:t>Block Diagram</a:t>
            </a:r>
            <a:endParaRPr lang="en-IN" sz="3200" b="1" i="1" u="sng" dirty="0">
              <a:solidFill>
                <a:srgbClr val="C00000"/>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94AFC867-0298-30D9-11F8-9DE4CFF3E008}"/>
              </a:ext>
            </a:extLst>
          </p:cNvPr>
          <p:cNvGrpSpPr/>
          <p:nvPr/>
        </p:nvGrpSpPr>
        <p:grpSpPr>
          <a:xfrm>
            <a:off x="272284" y="1208777"/>
            <a:ext cx="3810000" cy="1790704"/>
            <a:chOff x="476250" y="1190622"/>
            <a:chExt cx="3810000" cy="1790704"/>
          </a:xfrm>
        </p:grpSpPr>
        <p:sp>
          <p:nvSpPr>
            <p:cNvPr id="9" name="Rectangle: Rounded Corners 8">
              <a:extLst>
                <a:ext uri="{FF2B5EF4-FFF2-40B4-BE49-F238E27FC236}">
                  <a16:creationId xmlns:a16="http://schemas.microsoft.com/office/drawing/2014/main" id="{C3A718E1-6B43-38BA-6D64-91469C34E949}"/>
                </a:ext>
              </a:extLst>
            </p:cNvPr>
            <p:cNvSpPr/>
            <p:nvPr/>
          </p:nvSpPr>
          <p:spPr>
            <a:xfrm>
              <a:off x="476250" y="1266229"/>
              <a:ext cx="3809999" cy="1715096"/>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F767B282-9427-D063-5BEA-B63FEFE4C5D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89778" l="5778" r="96444">
                          <a14:foregroundMark x1="11111" y1="35556" x2="10667" y2="47556"/>
                          <a14:foregroundMark x1="6222" y1="40889" x2="7556" y2="46667"/>
                          <a14:foregroundMark x1="90222" y1="34222" x2="96444" y2="37778"/>
                        </a14:backgroundRemoval>
                      </a14:imgEffect>
                    </a14:imgLayer>
                  </a14:imgProps>
                </a:ext>
                <a:ext uri="{28A0092B-C50C-407E-A947-70E740481C1C}">
                  <a14:useLocalDpi xmlns:a14="http://schemas.microsoft.com/office/drawing/2010/main" val="0"/>
                </a:ext>
              </a:extLst>
            </a:blip>
            <a:stretch>
              <a:fillRect/>
            </a:stretch>
          </p:blipFill>
          <p:spPr>
            <a:xfrm>
              <a:off x="2521866" y="1190622"/>
              <a:ext cx="1764384" cy="1790704"/>
            </a:xfrm>
            <a:prstGeom prst="rect">
              <a:avLst/>
            </a:prstGeom>
          </p:spPr>
        </p:pic>
        <p:pic>
          <p:nvPicPr>
            <p:cNvPr id="16" name="Picture 15">
              <a:extLst>
                <a:ext uri="{FF2B5EF4-FFF2-40B4-BE49-F238E27FC236}">
                  <a16:creationId xmlns:a16="http://schemas.microsoft.com/office/drawing/2014/main" id="{912F6F32-B9E4-91A9-F09C-59ABA8C73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99" y="1685925"/>
              <a:ext cx="1298458" cy="875704"/>
            </a:xfrm>
            <a:prstGeom prst="rect">
              <a:avLst/>
            </a:prstGeom>
          </p:spPr>
        </p:pic>
        <p:cxnSp>
          <p:nvCxnSpPr>
            <p:cNvPr id="18" name="Straight Arrow Connector 17">
              <a:extLst>
                <a:ext uri="{FF2B5EF4-FFF2-40B4-BE49-F238E27FC236}">
                  <a16:creationId xmlns:a16="http://schemas.microsoft.com/office/drawing/2014/main" id="{58C8E6AA-44FD-26C2-EC50-457F07136F11}"/>
                </a:ext>
              </a:extLst>
            </p:cNvPr>
            <p:cNvCxnSpPr/>
            <p:nvPr/>
          </p:nvCxnSpPr>
          <p:spPr>
            <a:xfrm>
              <a:off x="1976857" y="2137410"/>
              <a:ext cx="606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0CB4A40D-20C9-CBE7-9A3B-9904FC995317}"/>
              </a:ext>
            </a:extLst>
          </p:cNvPr>
          <p:cNvCxnSpPr>
            <a:cxnSpLocks/>
            <a:stCxn id="9" idx="3"/>
            <a:endCxn id="14" idx="1"/>
          </p:cNvCxnSpPr>
          <p:nvPr/>
        </p:nvCxnSpPr>
        <p:spPr>
          <a:xfrm>
            <a:off x="4082283" y="2141932"/>
            <a:ext cx="908712" cy="13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CA02E0A-EA34-ECBF-62AF-A0371C45D132}"/>
              </a:ext>
            </a:extLst>
          </p:cNvPr>
          <p:cNvGrpSpPr/>
          <p:nvPr/>
        </p:nvGrpSpPr>
        <p:grpSpPr>
          <a:xfrm>
            <a:off x="9062429" y="1260212"/>
            <a:ext cx="2435347" cy="1808143"/>
            <a:chOff x="9098497" y="1276095"/>
            <a:chExt cx="2435347" cy="1808143"/>
          </a:xfrm>
        </p:grpSpPr>
        <p:sp>
          <p:nvSpPr>
            <p:cNvPr id="25" name="Rectangle: Rounded Corners 24">
              <a:extLst>
                <a:ext uri="{FF2B5EF4-FFF2-40B4-BE49-F238E27FC236}">
                  <a16:creationId xmlns:a16="http://schemas.microsoft.com/office/drawing/2014/main" id="{CFB5F478-FD11-EC81-EA81-128C5A7303BA}"/>
                </a:ext>
              </a:extLst>
            </p:cNvPr>
            <p:cNvSpPr/>
            <p:nvPr/>
          </p:nvSpPr>
          <p:spPr>
            <a:xfrm>
              <a:off x="9098497" y="1276095"/>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50964B1D-D6A0-1AFA-821B-C02B5DE1E96A}"/>
                </a:ext>
              </a:extLst>
            </p:cNvPr>
            <p:cNvSpPr txBox="1"/>
            <p:nvPr/>
          </p:nvSpPr>
          <p:spPr>
            <a:xfrm>
              <a:off x="9309407" y="1537245"/>
              <a:ext cx="2013528"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Global Coordinates of Anomaly </a:t>
              </a:r>
              <a:endParaRPr lang="en-IN" sz="2400" dirty="0">
                <a:latin typeface="Times New Roman" panose="02020603050405020304" pitchFamily="18" charset="0"/>
                <a:cs typeface="Times New Roman" panose="02020603050405020304" pitchFamily="18" charset="0"/>
              </a:endParaRPr>
            </a:p>
          </p:txBody>
        </p:sp>
      </p:grpSp>
      <p:cxnSp>
        <p:nvCxnSpPr>
          <p:cNvPr id="33" name="Straight Arrow Connector 32">
            <a:extLst>
              <a:ext uri="{FF2B5EF4-FFF2-40B4-BE49-F238E27FC236}">
                <a16:creationId xmlns:a16="http://schemas.microsoft.com/office/drawing/2014/main" id="{D9630202-EDE1-31F6-7F26-301435FEA88A}"/>
              </a:ext>
            </a:extLst>
          </p:cNvPr>
          <p:cNvCxnSpPr>
            <a:cxnSpLocks/>
            <a:stCxn id="14" idx="3"/>
            <a:endCxn id="25" idx="1"/>
          </p:cNvCxnSpPr>
          <p:nvPr/>
        </p:nvCxnSpPr>
        <p:spPr>
          <a:xfrm>
            <a:off x="7603629" y="2155565"/>
            <a:ext cx="1458800" cy="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BA8CC45-D520-5B9B-B870-F61B4DC35AD9}"/>
              </a:ext>
            </a:extLst>
          </p:cNvPr>
          <p:cNvGrpSpPr/>
          <p:nvPr/>
        </p:nvGrpSpPr>
        <p:grpSpPr>
          <a:xfrm>
            <a:off x="9062430" y="4094967"/>
            <a:ext cx="2435347" cy="1808143"/>
            <a:chOff x="9098498" y="1266050"/>
            <a:chExt cx="2435347" cy="1808143"/>
          </a:xfrm>
        </p:grpSpPr>
        <p:sp>
          <p:nvSpPr>
            <p:cNvPr id="36" name="Rectangle: Rounded Corners 35">
              <a:extLst>
                <a:ext uri="{FF2B5EF4-FFF2-40B4-BE49-F238E27FC236}">
                  <a16:creationId xmlns:a16="http://schemas.microsoft.com/office/drawing/2014/main" id="{2C8E373B-6CE4-07B8-286B-45D871438BFF}"/>
                </a:ext>
              </a:extLst>
            </p:cNvPr>
            <p:cNvSpPr/>
            <p:nvPr/>
          </p:nvSpPr>
          <p:spPr>
            <a:xfrm>
              <a:off x="9098498" y="1266050"/>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CC25E60F-6E15-1062-46F2-B7D72362221B}"/>
                </a:ext>
              </a:extLst>
            </p:cNvPr>
            <p:cNvSpPr txBox="1"/>
            <p:nvPr/>
          </p:nvSpPr>
          <p:spPr>
            <a:xfrm>
              <a:off x="9309407" y="1385291"/>
              <a:ext cx="2013528" cy="1569660"/>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Path Planning algorithms to reach those coordinates</a:t>
              </a:r>
              <a:endParaRPr lang="en-IN" sz="24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826E07C-7822-2D41-8D6F-08C1B4033A51}"/>
              </a:ext>
            </a:extLst>
          </p:cNvPr>
          <p:cNvGrpSpPr/>
          <p:nvPr/>
        </p:nvGrpSpPr>
        <p:grpSpPr>
          <a:xfrm>
            <a:off x="5257048" y="4112336"/>
            <a:ext cx="2435347" cy="1808143"/>
            <a:chOff x="9098498" y="1266050"/>
            <a:chExt cx="2435347" cy="1808143"/>
          </a:xfrm>
        </p:grpSpPr>
        <p:sp>
          <p:nvSpPr>
            <p:cNvPr id="39" name="Rectangle: Rounded Corners 38">
              <a:extLst>
                <a:ext uri="{FF2B5EF4-FFF2-40B4-BE49-F238E27FC236}">
                  <a16:creationId xmlns:a16="http://schemas.microsoft.com/office/drawing/2014/main" id="{8E6FF315-48F6-C16E-8BE7-388D6F6418E4}"/>
                </a:ext>
              </a:extLst>
            </p:cNvPr>
            <p:cNvSpPr/>
            <p:nvPr/>
          </p:nvSpPr>
          <p:spPr>
            <a:xfrm>
              <a:off x="9098498" y="1266050"/>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DA6E4EA5-E73A-2320-8C64-8284618C9459}"/>
                </a:ext>
              </a:extLst>
            </p:cNvPr>
            <p:cNvSpPr txBox="1"/>
            <p:nvPr/>
          </p:nvSpPr>
          <p:spPr>
            <a:xfrm>
              <a:off x="9309407" y="1385291"/>
              <a:ext cx="2013528" cy="1569660"/>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Send Coordinates to Drone Flight controller</a:t>
              </a:r>
              <a:endParaRPr lang="en-IN" sz="2400" dirty="0">
                <a:latin typeface="Times New Roman" panose="02020603050405020304" pitchFamily="18" charset="0"/>
                <a:cs typeface="Times New Roman" panose="02020603050405020304" pitchFamily="18" charset="0"/>
              </a:endParaRPr>
            </a:p>
          </p:txBody>
        </p:sp>
      </p:grpSp>
      <p:cxnSp>
        <p:nvCxnSpPr>
          <p:cNvPr id="42" name="Straight Arrow Connector 41">
            <a:extLst>
              <a:ext uri="{FF2B5EF4-FFF2-40B4-BE49-F238E27FC236}">
                <a16:creationId xmlns:a16="http://schemas.microsoft.com/office/drawing/2014/main" id="{19D54E00-DE7E-40F1-0C52-DF8EFAA8B635}"/>
              </a:ext>
            </a:extLst>
          </p:cNvPr>
          <p:cNvCxnSpPr>
            <a:stCxn id="25" idx="2"/>
            <a:endCxn id="36" idx="0"/>
          </p:cNvCxnSpPr>
          <p:nvPr/>
        </p:nvCxnSpPr>
        <p:spPr>
          <a:xfrm>
            <a:off x="10280103" y="3068355"/>
            <a:ext cx="1" cy="102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EACC6B-6629-2EEE-4E5F-1A807B8DF110}"/>
              </a:ext>
            </a:extLst>
          </p:cNvPr>
          <p:cNvCxnSpPr>
            <a:stCxn id="36" idx="1"/>
            <a:endCxn id="39" idx="3"/>
          </p:cNvCxnSpPr>
          <p:nvPr/>
        </p:nvCxnSpPr>
        <p:spPr>
          <a:xfrm flipH="1">
            <a:off x="7692395" y="4999039"/>
            <a:ext cx="1370035" cy="1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1425CAE-ADFD-24A1-00B6-19594DE8B815}"/>
              </a:ext>
            </a:extLst>
          </p:cNvPr>
          <p:cNvSpPr txBox="1"/>
          <p:nvPr/>
        </p:nvSpPr>
        <p:spPr>
          <a:xfrm>
            <a:off x="1130445" y="3677329"/>
            <a:ext cx="317160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Reach the Coordinates</a:t>
            </a:r>
            <a:endParaRPr lang="en-IN" sz="2400" dirty="0">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2332997A-1C07-F3C2-B6B1-3DD74E2976F3}"/>
              </a:ext>
            </a:extLst>
          </p:cNvPr>
          <p:cNvGrpSpPr/>
          <p:nvPr/>
        </p:nvGrpSpPr>
        <p:grpSpPr>
          <a:xfrm>
            <a:off x="1498573" y="4112336"/>
            <a:ext cx="2435347" cy="1808143"/>
            <a:chOff x="1796387" y="4112336"/>
            <a:chExt cx="2435347" cy="1808143"/>
          </a:xfrm>
        </p:grpSpPr>
        <p:sp>
          <p:nvSpPr>
            <p:cNvPr id="47" name="Rectangle: Rounded Corners 46">
              <a:extLst>
                <a:ext uri="{FF2B5EF4-FFF2-40B4-BE49-F238E27FC236}">
                  <a16:creationId xmlns:a16="http://schemas.microsoft.com/office/drawing/2014/main" id="{B584A34A-D8EE-99E9-8F3C-E1BBC09A31A3}"/>
                </a:ext>
              </a:extLst>
            </p:cNvPr>
            <p:cNvSpPr/>
            <p:nvPr/>
          </p:nvSpPr>
          <p:spPr>
            <a:xfrm>
              <a:off x="1796387" y="4112336"/>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0" name="Picture 49">
              <a:extLst>
                <a:ext uri="{FF2B5EF4-FFF2-40B4-BE49-F238E27FC236}">
                  <a16:creationId xmlns:a16="http://schemas.microsoft.com/office/drawing/2014/main" id="{A9353F89-16CC-D681-0898-3408FF988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642" y="4412668"/>
              <a:ext cx="1788416" cy="1190110"/>
            </a:xfrm>
            <a:prstGeom prst="rect">
              <a:avLst/>
            </a:prstGeom>
          </p:spPr>
        </p:pic>
      </p:grpSp>
      <p:cxnSp>
        <p:nvCxnSpPr>
          <p:cNvPr id="53" name="Straight Arrow Connector 52">
            <a:extLst>
              <a:ext uri="{FF2B5EF4-FFF2-40B4-BE49-F238E27FC236}">
                <a16:creationId xmlns:a16="http://schemas.microsoft.com/office/drawing/2014/main" id="{4271C376-2DA2-7A9C-957A-4A509194301E}"/>
              </a:ext>
            </a:extLst>
          </p:cNvPr>
          <p:cNvCxnSpPr>
            <a:stCxn id="39" idx="1"/>
            <a:endCxn id="47" idx="3"/>
          </p:cNvCxnSpPr>
          <p:nvPr/>
        </p:nvCxnSpPr>
        <p:spPr>
          <a:xfrm flipH="1">
            <a:off x="3933920" y="5016408"/>
            <a:ext cx="1323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6E4E4EE-3EBB-4DC8-DA1E-2883C106C59D}"/>
              </a:ext>
            </a:extLst>
          </p:cNvPr>
          <p:cNvGrpSpPr/>
          <p:nvPr/>
        </p:nvGrpSpPr>
        <p:grpSpPr>
          <a:xfrm>
            <a:off x="4711511" y="1260212"/>
            <a:ext cx="3171602" cy="1790705"/>
            <a:chOff x="4711511" y="1260212"/>
            <a:chExt cx="3171602" cy="1790705"/>
          </a:xfrm>
        </p:grpSpPr>
        <p:sp>
          <p:nvSpPr>
            <p:cNvPr id="14" name="Rectangle: Rounded Corners 13">
              <a:extLst>
                <a:ext uri="{FF2B5EF4-FFF2-40B4-BE49-F238E27FC236}">
                  <a16:creationId xmlns:a16="http://schemas.microsoft.com/office/drawing/2014/main" id="{FC162ADE-89FB-45AD-CF28-30AA8CE77AB9}"/>
                </a:ext>
              </a:extLst>
            </p:cNvPr>
            <p:cNvSpPr/>
            <p:nvPr/>
          </p:nvSpPr>
          <p:spPr>
            <a:xfrm>
              <a:off x="4990995" y="1260212"/>
              <a:ext cx="2612634" cy="1790705"/>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6A3F55C3-0E93-BC49-BD1B-69CF34168379}"/>
                    </a:ext>
                  </a:extLst>
                </p:cNvPr>
                <p:cNvGraphicFramePr>
                  <a:graphicFrameLocks noChangeAspect="1"/>
                </p:cNvGraphicFramePr>
                <p:nvPr>
                  <p:extLst>
                    <p:ext uri="{D42A27DB-BD31-4B8C-83A1-F6EECF244321}">
                      <p14:modId xmlns:p14="http://schemas.microsoft.com/office/powerpoint/2010/main" val="2988633567"/>
                    </p:ext>
                  </p:extLst>
                </p:nvPr>
              </p:nvGraphicFramePr>
              <p:xfrm>
                <a:off x="5517780" y="1527283"/>
                <a:ext cx="1622904" cy="1060946"/>
              </p:xfrm>
              <a:graphic>
                <a:graphicData uri="http://schemas.microsoft.com/office/powerpoint/2016/slidezoom">
                  <pslz:sldZm>
                    <pslz:sldZmObj sldId="903" cId="1300725762">
                      <pslz:zmPr id="{E2C0F6EF-CEF1-4106-86A2-E9A35A0F88C0}" transitionDur="1000" showBg="0">
                        <p166:blipFill xmlns:p166="http://schemas.microsoft.com/office/powerpoint/2016/6/main">
                          <a:blip r:embed="rId6"/>
                          <a:stretch>
                            <a:fillRect/>
                          </a:stretch>
                        </p166:blipFill>
                        <p166:spPr xmlns:p166="http://schemas.microsoft.com/office/powerpoint/2016/6/main">
                          <a:xfrm>
                            <a:off x="0" y="0"/>
                            <a:ext cx="1622904" cy="1060946"/>
                          </a:xfrm>
                          <a:prstGeom prst="rect">
                            <a:avLst/>
                          </a:prstGeom>
                        </p166:spPr>
                      </pslz:zmPr>
                    </pslz:sldZmObj>
                  </pslz:sldZm>
                </a:graphicData>
              </a:graphic>
            </p:graphicFrame>
          </mc:Choice>
          <mc:Fallback xmlns="">
            <p:pic>
              <p:nvPicPr>
                <p:cNvPr id="15" name="Slide Zoom 14">
                  <a:hlinkClick r:id="rId7" action="ppaction://hlinksldjump"/>
                  <a:extLst>
                    <a:ext uri="{FF2B5EF4-FFF2-40B4-BE49-F238E27FC236}">
                      <a16:creationId xmlns:a16="http://schemas.microsoft.com/office/drawing/2014/main" id="{6A3F55C3-0E93-BC49-BD1B-69CF34168379}"/>
                    </a:ext>
                  </a:extLst>
                </p:cNvPr>
                <p:cNvPicPr>
                  <a:picLocks noGrp="1" noRot="1" noChangeAspect="1" noMove="1" noResize="1" noEditPoints="1" noAdjustHandles="1" noChangeArrowheads="1" noChangeShapeType="1"/>
                </p:cNvPicPr>
                <p:nvPr/>
              </p:nvPicPr>
              <p:blipFill>
                <a:blip r:embed="rId8"/>
                <a:stretch>
                  <a:fillRect/>
                </a:stretch>
              </p:blipFill>
              <p:spPr>
                <a:xfrm>
                  <a:off x="5517780" y="1527283"/>
                  <a:ext cx="1622904" cy="1060946"/>
                </a:xfrm>
                <a:prstGeom prst="rect">
                  <a:avLst/>
                </a:prstGeom>
              </p:spPr>
            </p:pic>
          </mc:Fallback>
        </mc:AlternateContent>
        <p:sp>
          <p:nvSpPr>
            <p:cNvPr id="56" name="TextBox 55">
              <a:extLst>
                <a:ext uri="{FF2B5EF4-FFF2-40B4-BE49-F238E27FC236}">
                  <a16:creationId xmlns:a16="http://schemas.microsoft.com/office/drawing/2014/main" id="{B4E60489-77DE-F3FA-F290-744AEE74A32B}"/>
                </a:ext>
              </a:extLst>
            </p:cNvPr>
            <p:cNvSpPr txBox="1"/>
            <p:nvPr/>
          </p:nvSpPr>
          <p:spPr>
            <a:xfrm>
              <a:off x="4711511" y="2522804"/>
              <a:ext cx="317160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 Learning Model</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935880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B1">
            <a:extLst>
              <a:ext uri="{FF2B5EF4-FFF2-40B4-BE49-F238E27FC236}">
                <a16:creationId xmlns:a16="http://schemas.microsoft.com/office/drawing/2014/main" id="{096B6CDF-480E-2E74-5BDB-5E5DF8C017A6}"/>
              </a:ext>
            </a:extLst>
          </p:cNvPr>
          <p:cNvSpPr>
            <a:spLocks noGrp="1"/>
          </p:cNvSpPr>
          <p:nvPr>
            <p:ph type="title"/>
          </p:nvPr>
        </p:nvSpPr>
        <p:spPr>
          <a:xfrm>
            <a:off x="4486479" y="1162445"/>
            <a:ext cx="4186466" cy="456628"/>
          </a:xfrm>
        </p:spPr>
        <p:txBody>
          <a:bodyPr>
            <a:noAutofit/>
          </a:bodyPr>
          <a:lstStyle/>
          <a:p>
            <a:r>
              <a:rPr lang="en-US" sz="3200" b="1" i="1" u="sng" dirty="0">
                <a:solidFill>
                  <a:srgbClr val="B6114D"/>
                </a:solidFill>
                <a:latin typeface="Times New Roman" panose="02020603050405020304" pitchFamily="18" charset="0"/>
                <a:cs typeface="Times New Roman" panose="02020603050405020304" pitchFamily="18" charset="0"/>
              </a:rPr>
              <a:t>Architecture  Diagram</a:t>
            </a:r>
            <a:endParaRPr lang="en-IN" sz="3200" b="1" i="1" u="sng" dirty="0">
              <a:solidFill>
                <a:srgbClr val="B6114D"/>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74868DDA-AFEA-7D5E-21FD-5C891CA5AFE0}"/>
              </a:ext>
            </a:extLst>
          </p:cNvPr>
          <p:cNvCxnSpPr>
            <a:cxnSpLocks/>
            <a:stCxn id="19" idx="3"/>
            <a:endCxn id="11" idx="1"/>
          </p:cNvCxnSpPr>
          <p:nvPr/>
        </p:nvCxnSpPr>
        <p:spPr>
          <a:xfrm>
            <a:off x="3250940" y="3497858"/>
            <a:ext cx="1235539" cy="189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AE9C26A-9945-91AC-C41E-906FDD4EBA74}"/>
              </a:ext>
            </a:extLst>
          </p:cNvPr>
          <p:cNvCxnSpPr>
            <a:cxnSpLocks/>
            <a:stCxn id="11" idx="3"/>
            <a:endCxn id="13" idx="1"/>
          </p:cNvCxnSpPr>
          <p:nvPr/>
        </p:nvCxnSpPr>
        <p:spPr>
          <a:xfrm flipV="1">
            <a:off x="7882359" y="3497860"/>
            <a:ext cx="1217015" cy="189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1DD1A601-B264-B49F-739C-41C1335072BA}"/>
              </a:ext>
            </a:extLst>
          </p:cNvPr>
          <p:cNvSpPr/>
          <p:nvPr/>
        </p:nvSpPr>
        <p:spPr>
          <a:xfrm>
            <a:off x="4486479" y="2339603"/>
            <a:ext cx="3395880" cy="2354317"/>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79E210A8-AEA0-B02B-5948-088AEC892937}"/>
              </a:ext>
            </a:extLst>
          </p:cNvPr>
          <p:cNvGrpSpPr/>
          <p:nvPr/>
        </p:nvGrpSpPr>
        <p:grpSpPr>
          <a:xfrm>
            <a:off x="9099374" y="2697419"/>
            <a:ext cx="2435347" cy="1600881"/>
            <a:chOff x="9099374" y="2697419"/>
            <a:chExt cx="2435347" cy="1600881"/>
          </a:xfrm>
        </p:grpSpPr>
        <p:sp>
          <p:nvSpPr>
            <p:cNvPr id="13" name="Rectangle: Rounded Corners 12">
              <a:extLst>
                <a:ext uri="{FF2B5EF4-FFF2-40B4-BE49-F238E27FC236}">
                  <a16:creationId xmlns:a16="http://schemas.microsoft.com/office/drawing/2014/main" id="{261EE5BD-DBF5-E83D-2C75-47D1C3D6787B}"/>
                </a:ext>
              </a:extLst>
            </p:cNvPr>
            <p:cNvSpPr/>
            <p:nvPr/>
          </p:nvSpPr>
          <p:spPr>
            <a:xfrm>
              <a:off x="9099374" y="2697419"/>
              <a:ext cx="2435347" cy="1600881"/>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47E5BC9E-10A8-AF61-320F-8E736FBF6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9711" y="2697420"/>
              <a:ext cx="2354672" cy="1569780"/>
            </a:xfrm>
            <a:prstGeom prst="rect">
              <a:avLst/>
            </a:prstGeom>
            <a:ln>
              <a:noFill/>
            </a:ln>
            <a:effectLst>
              <a:softEdge rad="112500"/>
            </a:effectLst>
          </p:spPr>
        </p:pic>
      </p:grpSp>
      <p:sp>
        <p:nvSpPr>
          <p:cNvPr id="15" name="TextBox 14">
            <a:extLst>
              <a:ext uri="{FF2B5EF4-FFF2-40B4-BE49-F238E27FC236}">
                <a16:creationId xmlns:a16="http://schemas.microsoft.com/office/drawing/2014/main" id="{F8EA9570-6FE7-36BF-3596-7A955B987728}"/>
              </a:ext>
            </a:extLst>
          </p:cNvPr>
          <p:cNvSpPr txBox="1"/>
          <p:nvPr/>
        </p:nvSpPr>
        <p:spPr>
          <a:xfrm>
            <a:off x="816305" y="4370754"/>
            <a:ext cx="1834748"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Autonomous Mission Plan</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B37AF4C-1F73-0166-D02B-91F249616004}"/>
              </a:ext>
            </a:extLst>
          </p:cNvPr>
          <p:cNvSpPr txBox="1"/>
          <p:nvPr/>
        </p:nvSpPr>
        <p:spPr>
          <a:xfrm>
            <a:off x="5178626" y="4741400"/>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AI and Algorithm</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0A1124C-41A7-D8EF-888E-5D97F615F9B4}"/>
              </a:ext>
            </a:extLst>
          </p:cNvPr>
          <p:cNvSpPr txBox="1"/>
          <p:nvPr/>
        </p:nvSpPr>
        <p:spPr>
          <a:xfrm>
            <a:off x="9399673" y="4324588"/>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2E5C70F8-1ED0-230E-BEEE-37E11522A7A3}"/>
              </a:ext>
            </a:extLst>
          </p:cNvPr>
          <p:cNvSpPr/>
          <p:nvPr/>
        </p:nvSpPr>
        <p:spPr>
          <a:xfrm>
            <a:off x="216419" y="2562481"/>
            <a:ext cx="3034521" cy="1870754"/>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FB78B93D-0299-60A3-EF11-459CBBBA66D9}"/>
                  </a:ext>
                </a:extLst>
              </p:cNvPr>
              <p:cNvGraphicFramePr>
                <a:graphicFrameLocks noChangeAspect="1"/>
              </p:cNvGraphicFramePr>
              <p:nvPr>
                <p:extLst>
                  <p:ext uri="{D42A27DB-BD31-4B8C-83A1-F6EECF244321}">
                    <p14:modId xmlns:p14="http://schemas.microsoft.com/office/powerpoint/2010/main" val="4205326427"/>
                  </p:ext>
                </p:extLst>
              </p:nvPr>
            </p:nvGraphicFramePr>
            <p:xfrm>
              <a:off x="415091" y="2756670"/>
              <a:ext cx="2635336" cy="1482376"/>
            </p:xfrm>
            <a:graphic>
              <a:graphicData uri="http://schemas.microsoft.com/office/powerpoint/2016/slidezoom">
                <pslz:sldZm>
                  <pslz:sldZmObj sldId="930" cId="3541983405">
                    <pslz:zmPr id="{77A714D9-6CA8-49BC-9F99-7CDE6C07E8A4}" returnToParent="0" transitionDur="1000" showBg="0">
                      <p166:blipFill xmlns:p166="http://schemas.microsoft.com/office/powerpoint/2016/6/main">
                        <a:blip r:embed="rId3"/>
                        <a:stretch>
                          <a:fillRect/>
                        </a:stretch>
                      </p166:blipFill>
                      <p166:spPr xmlns:p166="http://schemas.microsoft.com/office/powerpoint/2016/6/main">
                        <a:xfrm>
                          <a:off x="0" y="0"/>
                          <a:ext cx="2635336" cy="1482376"/>
                        </a:xfrm>
                        <a:prstGeom prst="rect">
                          <a:avLst/>
                        </a:prstGeom>
                      </p166:spPr>
                    </pslz:zmPr>
                  </pslz:sldZmObj>
                </pslz:sldZm>
              </a:graphicData>
            </a:graphic>
          </p:graphicFrame>
        </mc:Choice>
        <mc:Fallback xmlns="">
          <p:pic>
            <p:nvPicPr>
              <p:cNvPr id="23" name="Slide Zoom 22">
                <a:hlinkClick r:id="rId4" action="ppaction://hlinksldjump"/>
                <a:extLst>
                  <a:ext uri="{FF2B5EF4-FFF2-40B4-BE49-F238E27FC236}">
                    <a16:creationId xmlns:a16="http://schemas.microsoft.com/office/drawing/2014/main" id="{FB78B93D-0299-60A3-EF11-459CBBBA66D9}"/>
                  </a:ext>
                </a:extLst>
              </p:cNvPr>
              <p:cNvPicPr>
                <a:picLocks noGrp="1" noRot="1" noChangeAspect="1" noMove="1" noResize="1" noEditPoints="1" noAdjustHandles="1" noChangeArrowheads="1" noChangeShapeType="1"/>
              </p:cNvPicPr>
              <p:nvPr/>
            </p:nvPicPr>
            <p:blipFill>
              <a:blip r:embed="rId5"/>
              <a:stretch>
                <a:fillRect/>
              </a:stretch>
            </p:blipFill>
            <p:spPr>
              <a:xfrm>
                <a:off x="415091" y="2756670"/>
                <a:ext cx="2635336" cy="148237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2FCEA92-14D0-8928-34AD-D3ADAEC360E3}"/>
                  </a:ext>
                </a:extLst>
              </p:cNvPr>
              <p:cNvGraphicFramePr>
                <a:graphicFrameLocks noChangeAspect="1"/>
              </p:cNvGraphicFramePr>
              <p:nvPr>
                <p:extLst>
                  <p:ext uri="{D42A27DB-BD31-4B8C-83A1-F6EECF244321}">
                    <p14:modId xmlns:p14="http://schemas.microsoft.com/office/powerpoint/2010/main" val="565320588"/>
                  </p:ext>
                </p:extLst>
              </p:nvPr>
            </p:nvGraphicFramePr>
            <p:xfrm>
              <a:off x="4686992" y="2640608"/>
              <a:ext cx="3048000" cy="1714500"/>
            </p:xfrm>
            <a:graphic>
              <a:graphicData uri="http://schemas.microsoft.com/office/powerpoint/2016/slidezoom">
                <pslz:sldZm>
                  <pslz:sldZmObj sldId="932" cId="212362710">
                    <pslz:zmPr id="{6EEAB525-227A-46B9-AEF6-565C0AEA2188}" returnToParent="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C2FCEA92-14D0-8928-34AD-D3ADAEC360E3}"/>
                  </a:ext>
                </a:extLst>
              </p:cNvPr>
              <p:cNvPicPr>
                <a:picLocks noGrp="1" noRot="1" noChangeAspect="1" noMove="1" noResize="1" noEditPoints="1" noAdjustHandles="1" noChangeArrowheads="1" noChangeShapeType="1"/>
              </p:cNvPicPr>
              <p:nvPr/>
            </p:nvPicPr>
            <p:blipFill>
              <a:blip r:embed="rId8"/>
              <a:stretch>
                <a:fillRect/>
              </a:stretch>
            </p:blipFill>
            <p:spPr>
              <a:xfrm>
                <a:off x="4686992" y="2640608"/>
                <a:ext cx="3048000" cy="1714500"/>
              </a:xfrm>
              <a:prstGeom prst="rect">
                <a:avLst/>
              </a:prstGeom>
            </p:spPr>
          </p:pic>
        </mc:Fallback>
      </mc:AlternateContent>
    </p:spTree>
    <p:extLst>
      <p:ext uri="{BB962C8B-B14F-4D97-AF65-F5344CB8AC3E}">
        <p14:creationId xmlns:p14="http://schemas.microsoft.com/office/powerpoint/2010/main" val="31707730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D8F758-E0A1-4AEE-0102-1456315ED044}"/>
              </a:ext>
            </a:extLst>
          </p:cNvPr>
          <p:cNvSpPr>
            <a:spLocks noGrp="1"/>
          </p:cNvSpPr>
          <p:nvPr>
            <p:ph type="title"/>
          </p:nvPr>
        </p:nvSpPr>
        <p:spPr>
          <a:xfrm>
            <a:off x="3617884" y="821093"/>
            <a:ext cx="4734174" cy="456628"/>
          </a:xfrm>
        </p:spPr>
        <p:txBody>
          <a:bodyPr>
            <a:noAutofit/>
          </a:bodyPr>
          <a:lstStyle/>
          <a:p>
            <a:r>
              <a:rPr lang="en-US" sz="3200" b="1" i="1" u="sng" dirty="0">
                <a:solidFill>
                  <a:srgbClr val="B6114D"/>
                </a:solidFill>
                <a:latin typeface="Times New Roman" panose="02020603050405020304" pitchFamily="18" charset="0"/>
                <a:cs typeface="Times New Roman" panose="02020603050405020304" pitchFamily="18" charset="0"/>
              </a:rPr>
              <a:t>Autonomous Mission Plan</a:t>
            </a:r>
            <a:endParaRPr lang="en-IN" sz="3200" b="1" i="1" u="sng" dirty="0">
              <a:solidFill>
                <a:srgbClr val="B6114D"/>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5203CD8-4DF8-C14B-B5B9-130990FFAD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5778" r="96444">
                        <a14:foregroundMark x1="11111" y1="35556" x2="10667" y2="47556"/>
                        <a14:foregroundMark x1="6222" y1="40889" x2="7556" y2="46667"/>
                        <a14:foregroundMark x1="90222" y1="34222" x2="96444" y2="37778"/>
                      </a14:backgroundRemoval>
                    </a14:imgEffect>
                  </a14:imgLayer>
                </a14:imgProps>
              </a:ext>
              <a:ext uri="{28A0092B-C50C-407E-A947-70E740481C1C}">
                <a14:useLocalDpi xmlns:a14="http://schemas.microsoft.com/office/drawing/2010/main" val="0"/>
              </a:ext>
            </a:extLst>
          </a:blip>
          <a:stretch>
            <a:fillRect/>
          </a:stretch>
        </p:blipFill>
        <p:spPr>
          <a:xfrm>
            <a:off x="4404628" y="1630462"/>
            <a:ext cx="2789576" cy="3239628"/>
          </a:xfrm>
          <a:prstGeom prst="rect">
            <a:avLst/>
          </a:prstGeom>
        </p:spPr>
      </p:pic>
      <p:cxnSp>
        <p:nvCxnSpPr>
          <p:cNvPr id="10" name="Straight Arrow Connector 9">
            <a:extLst>
              <a:ext uri="{FF2B5EF4-FFF2-40B4-BE49-F238E27FC236}">
                <a16:creationId xmlns:a16="http://schemas.microsoft.com/office/drawing/2014/main" id="{FC6E80D0-4FBB-2921-1CE3-C5972ABAD84D}"/>
              </a:ext>
            </a:extLst>
          </p:cNvPr>
          <p:cNvCxnSpPr>
            <a:cxnSpLocks/>
            <a:stCxn id="12" idx="3"/>
          </p:cNvCxnSpPr>
          <p:nvPr/>
        </p:nvCxnSpPr>
        <p:spPr>
          <a:xfrm>
            <a:off x="3617884" y="3250276"/>
            <a:ext cx="8940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41FDE8F-EF52-74D9-17E5-9318BF554A23}"/>
              </a:ext>
            </a:extLst>
          </p:cNvPr>
          <p:cNvCxnSpPr>
            <a:cxnSpLocks/>
          </p:cNvCxnSpPr>
          <p:nvPr/>
        </p:nvCxnSpPr>
        <p:spPr>
          <a:xfrm>
            <a:off x="7082444" y="3250276"/>
            <a:ext cx="9956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BF593C90-6612-F3B1-E04F-632C2BB7E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26" y="2095886"/>
            <a:ext cx="3298258" cy="2308780"/>
          </a:xfrm>
          <a:prstGeom prst="rect">
            <a:avLst/>
          </a:prstGeom>
          <a:ln w="228600" cap="sq" cmpd="thickThin">
            <a:noFill/>
            <a:prstDash val="solid"/>
            <a:miter lim="800000"/>
          </a:ln>
          <a:effectLst>
            <a:innerShdw blurRad="76200">
              <a:srgbClr val="000000"/>
            </a:innerShdw>
          </a:effectLst>
        </p:spPr>
      </p:pic>
      <p:pic>
        <p:nvPicPr>
          <p:cNvPr id="13" name="Agriculture Smart Farming Technology Industry 40concept Stock Footage Video (100% Royalty-free) 1059005834">
            <a:hlinkClick r:id="" action="ppaction://media"/>
            <a:extLst>
              <a:ext uri="{FF2B5EF4-FFF2-40B4-BE49-F238E27FC236}">
                <a16:creationId xmlns:a16="http://schemas.microsoft.com/office/drawing/2014/main" id="{55993CC6-2475-8D09-538D-FD409E935D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89884" y="2203796"/>
            <a:ext cx="3712314" cy="2092960"/>
          </a:xfrm>
          <a:prstGeom prst="rect">
            <a:avLst/>
          </a:prstGeom>
        </p:spPr>
      </p:pic>
      <p:sp>
        <p:nvSpPr>
          <p:cNvPr id="14" name="TextBox 13">
            <a:extLst>
              <a:ext uri="{FF2B5EF4-FFF2-40B4-BE49-F238E27FC236}">
                <a16:creationId xmlns:a16="http://schemas.microsoft.com/office/drawing/2014/main" id="{68BE171B-1452-5138-49DD-BA7239BCAA51}"/>
              </a:ext>
            </a:extLst>
          </p:cNvPr>
          <p:cNvSpPr txBox="1"/>
          <p:nvPr/>
        </p:nvSpPr>
        <p:spPr>
          <a:xfrm>
            <a:off x="809497"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Autonomous Mission Plan in GCS</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D830E84-C0D0-77CD-12A5-3B71DED6B249}"/>
              </a:ext>
            </a:extLst>
          </p:cNvPr>
          <p:cNvSpPr txBox="1"/>
          <p:nvPr/>
        </p:nvSpPr>
        <p:spPr>
          <a:xfrm>
            <a:off x="4640158" y="4546924"/>
            <a:ext cx="231851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to Drone</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BAC7E67-611F-D0D9-061F-3616DEDBEF97}"/>
              </a:ext>
            </a:extLst>
          </p:cNvPr>
          <p:cNvSpPr txBox="1"/>
          <p:nvPr/>
        </p:nvSpPr>
        <p:spPr>
          <a:xfrm>
            <a:off x="9064819"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Get Live Video Footage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9834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theme/theme1.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3CD6CE29747349A5A94DA81629FDC5" ma:contentTypeVersion="11" ma:contentTypeDescription="Create a new document." ma:contentTypeScope="" ma:versionID="dc06cc9d132ff9dbfd94d33746a170bc">
  <xsd:schema xmlns:xsd="http://www.w3.org/2001/XMLSchema" xmlns:xs="http://www.w3.org/2001/XMLSchema" xmlns:p="http://schemas.microsoft.com/office/2006/metadata/properties" xmlns:ns2="288a120d-550d-410d-8e83-3a0debd8f61a" xmlns:ns3="b2fc7224-56e7-4a56-81e9-64380d6fda13" targetNamespace="http://schemas.microsoft.com/office/2006/metadata/properties" ma:root="true" ma:fieldsID="3e4d2b7f430bf8adbb47ab8b4dbba55a" ns2:_="" ns3:_="">
    <xsd:import namespace="288a120d-550d-410d-8e83-3a0debd8f61a"/>
    <xsd:import namespace="b2fc7224-56e7-4a56-81e9-64380d6fda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a120d-550d-410d-8e83-3a0debd8f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c7224-56e7-4a56-81e9-64380d6fda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86E6DA-5186-4C2D-B67F-DA1E8DD817FC}">
  <ds:schemaRefs>
    <ds:schemaRef ds:uri="http://purl.org/dc/dcmitype/"/>
    <ds:schemaRef ds:uri="http://purl.org/dc/terms/"/>
    <ds:schemaRef ds:uri="http://purl.org/dc/elements/1.1/"/>
    <ds:schemaRef ds:uri="288a120d-550d-410d-8e83-3a0debd8f61a"/>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b2fc7224-56e7-4a56-81e9-64380d6fda13"/>
  </ds:schemaRefs>
</ds:datastoreItem>
</file>

<file path=customXml/itemProps2.xml><?xml version="1.0" encoding="utf-8"?>
<ds:datastoreItem xmlns:ds="http://schemas.openxmlformats.org/officeDocument/2006/customXml" ds:itemID="{896A51D3-70D6-4C59-A5F9-E965D4778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8a120d-550d-410d-8e83-3a0debd8f61a"/>
    <ds:schemaRef ds:uri="b2fc7224-56e7-4a56-81e9-64380d6fd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4EAF80-A9B1-4397-8673-948369AFEF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31538</TotalTime>
  <Words>3191</Words>
  <Application>Microsoft Office PowerPoint</Application>
  <PresentationFormat>Widescreen</PresentationFormat>
  <Paragraphs>398</Paragraphs>
  <Slides>38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Avenir Next LT Pro</vt:lpstr>
      <vt:lpstr>Calibri</vt:lpstr>
      <vt:lpstr>Futura</vt:lpstr>
      <vt:lpstr>Times New Roman</vt:lpstr>
      <vt:lpstr>Times New Roman Bold</vt:lpstr>
      <vt:lpstr>Wingdings</vt:lpstr>
      <vt:lpstr>Presentation slides</vt:lpstr>
      <vt:lpstr>Anomalies detection in crop health and creating a custom flight path.</vt:lpstr>
      <vt:lpstr>PowerPoint Presentation</vt:lpstr>
      <vt:lpstr>PowerPoint Presentation</vt:lpstr>
      <vt:lpstr>Literature Survey</vt:lpstr>
      <vt:lpstr>Literature Survey</vt:lpstr>
      <vt:lpstr>Literature Survey</vt:lpstr>
      <vt:lpstr>Block Diagram</vt:lpstr>
      <vt:lpstr>Architecture  Diagram</vt:lpstr>
      <vt:lpstr>Autonomous Mission Plan</vt:lpstr>
      <vt:lpstr>Algorithm Explanation</vt:lpstr>
      <vt:lpstr>Algorithm Explanation</vt:lpstr>
      <vt:lpstr>Algorithm</vt:lpstr>
      <vt:lpstr>YOLO-v8 Architecture &amp; its Features</vt:lpstr>
      <vt:lpstr>YOLO Architecture &amp; its Features</vt:lpstr>
      <vt:lpstr>YOLO Architecture &amp; its Features</vt:lpstr>
      <vt:lpstr>Dataset Description</vt:lpstr>
      <vt:lpstr>PowerPoint Presentation</vt:lpstr>
      <vt:lpstr>PowerPoint Presentation</vt:lpstr>
      <vt:lpstr>PowerPoint Presentation</vt:lpstr>
      <vt:lpstr>PowerPoint Presentation</vt:lpstr>
      <vt:lpstr>PowerPoint Presentation</vt:lpstr>
      <vt:lpstr>PowerPoint Presentation</vt:lpstr>
      <vt:lpstr>Hyper Parameter Table</vt:lpstr>
      <vt:lpstr>Hyper Parameter Setup</vt:lpstr>
      <vt:lpstr>Training Setup</vt:lpstr>
      <vt:lpstr>Performance Metrics</vt:lpstr>
      <vt:lpstr>Performance Metrics</vt:lpstr>
      <vt:lpstr>Performance Metrics</vt:lpstr>
      <vt:lpstr>Performance Metrics</vt:lpstr>
      <vt:lpstr>Performance Metrics</vt:lpstr>
      <vt:lpstr>Performance Metrics</vt:lpstr>
      <vt:lpstr>Performance Metrics</vt:lpstr>
      <vt:lpstr>Results</vt:lpstr>
      <vt:lpstr>Comparison of Architectures</vt:lpstr>
      <vt:lpstr>Poster</vt:lpstr>
      <vt:lpstr>Explainable AI</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KSUM-SB2-XPS-35</dc:creator>
  <cp:lastModifiedBy>Sashank Sasi</cp:lastModifiedBy>
  <cp:revision>861</cp:revision>
  <dcterms:created xsi:type="dcterms:W3CDTF">2020-07-03T08:40:50Z</dcterms:created>
  <dcterms:modified xsi:type="dcterms:W3CDTF">2024-11-09T11:32:21Z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0x010100643CD6CE29747349A5A94DA81629FDC5</vt:lpwstr>
  </property>
</Properties>
</file>